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69" r:id="rId3"/>
    <p:sldId id="270" r:id="rId4"/>
    <p:sldId id="382" r:id="rId5"/>
    <p:sldId id="383" r:id="rId6"/>
    <p:sldId id="392" r:id="rId7"/>
    <p:sldId id="385" r:id="rId8"/>
    <p:sldId id="384" r:id="rId9"/>
    <p:sldId id="386" r:id="rId10"/>
    <p:sldId id="389" r:id="rId11"/>
    <p:sldId id="387" r:id="rId12"/>
    <p:sldId id="391" r:id="rId13"/>
    <p:sldId id="275" r:id="rId14"/>
    <p:sldId id="285" r:id="rId15"/>
    <p:sldId id="393" r:id="rId16"/>
    <p:sldId id="394" r:id="rId17"/>
    <p:sldId id="398" r:id="rId18"/>
    <p:sldId id="399" r:id="rId19"/>
    <p:sldId id="395" r:id="rId20"/>
    <p:sldId id="396" r:id="rId21"/>
  </p:sldIdLst>
  <p:sldSz cx="18288000" cy="10287000"/>
  <p:notesSz cx="6858000" cy="9144000"/>
  <p:embeddedFontLst>
    <p:embeddedFont>
      <p:font typeface="字由点字倔强黑" panose="02010600030101010101" charset="-122"/>
      <p:regular r:id="rId23"/>
    </p:embeddedFont>
    <p:embeddedFont>
      <p:font typeface="ADLaM Display" panose="02010000000000000000" pitchFamily="2" charset="0"/>
      <p:regular r:id="rId24"/>
    </p:embeddedFont>
    <p:embeddedFont>
      <p:font typeface="Cambria Math" panose="02040503050406030204" pitchFamily="18" charset="0"/>
      <p:regular r:id="rId25"/>
    </p:embeddedFont>
    <p:embeddedFont>
      <p:font typeface="等线" panose="02010600030101010101" pitchFamily="2" charset="-122"/>
      <p:regular r:id="rId26"/>
      <p:bold r:id="rId27"/>
    </p:embeddedFont>
    <p:embeddedFont>
      <p:font typeface="微软雅黑" panose="020B0503020204020204" pitchFamily="34" charset="-122"/>
      <p:regular r:id="rId28"/>
      <p:bold r:id="rId29"/>
    </p:embeddedFont>
  </p:embeddedFontLst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 userDrawn="1">
          <p15:clr>
            <a:srgbClr val="A4A3A4"/>
          </p15:clr>
        </p15:guide>
        <p15:guide id="2" pos="29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子锋 林" initials="子锋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7922" autoAdjust="0"/>
  </p:normalViewPr>
  <p:slideViewPr>
    <p:cSldViewPr showGuides="1">
      <p:cViewPr varScale="1">
        <p:scale>
          <a:sx n="48" d="100"/>
          <a:sy n="48" d="100"/>
        </p:scale>
        <p:origin x="288" y="42"/>
      </p:cViewPr>
      <p:guideLst>
        <p:guide orient="horz" pos="2141"/>
        <p:guide pos="2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8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3A9DF-4366-40FF-828D-695276E12473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A0309-BC27-4090-97B4-AF3D4BCA14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62090618-8692-458b-b3f8-92b7cf0b20e2.source.4.zh-Hans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AFF22-D752-6CFC-CA74-6AA661019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C781DCB-8AA4-CA53-1604-DDC21EEA7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41482C5-CE16-5A38-D5E8-CF9748241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大多数情况下，基准元素能够将数组较为均匀地分成两部分（可通过优化基准元素的选取）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BDF1EA-DFEE-81F8-039C-0190A40D89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154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4DF48-E47F-628D-3FD1-0DCF6C7A1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F8EF79-25BD-04CC-9776-88F09C0844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FA8DB56-B7B4-867B-CAE0-791C2D9AE2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94ac2469-a3c2-4726-a7c1-a9d1b49ea31e.source.3.zh-Hans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D0DA57-840C-99F9-BA9C-058E1A1BDB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067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dade0862-e7e2-4c76-847a-f7972551891c.source.default.zh-Hans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94ac2469-a3c2-4726-a7c1-a9d1b49ea31e.source.3.zh-Hans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CA03B-D310-8C09-923B-77BBB1DA9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FC0E17-3D34-E350-3866-42A01117E3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054E3C8-09AA-342E-2362-21B978F32C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94ac2469-a3c2-4726-a7c1-a9d1b49ea31e.source.3.zh-Hans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5D9F3D-E6D5-A1FC-C585-C0BD363087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127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94ac2469-a3c2-4726-a7c1-a9d1b49ea31e.source.3.zh-Hans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AD5F4-79C3-9231-9A87-6472C3069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E10C94-9F8B-453A-7472-B18AB266C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07FD6F2-F3E5-1674-5781-3E8F2E9C6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94ac2469-a3c2-4726-a7c1-a9d1b49ea31e.source.3.zh-Hans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93898D-948F-32C4-3AF1-06A5877C45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180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E1A1E-64AC-69BB-0365-332595181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64316BB-E785-958A-92EA-66B6B9DDE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27A33D6-B822-D5C6-F038-DA355CE4F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94ac2469-a3c2-4726-a7c1-a9d1b49ea31e.source.3.zh-Hans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61D943-BEA6-80B3-6B6E-1172D4CE42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972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F8FAFF"/>
                </a:solidFill>
                <a:effectLst/>
                <a:latin typeface="Inter"/>
              </a:rPr>
              <a:t>平均情况</a:t>
            </a:r>
            <a:r>
              <a:rPr lang="zh-CN" altLang="en-US" b="0" i="0" dirty="0">
                <a:solidFill>
                  <a:srgbClr val="F8FAFF"/>
                </a:solidFill>
                <a:effectLst/>
                <a:latin typeface="Inter"/>
              </a:rPr>
              <a:t>：</a:t>
            </a:r>
            <a:r>
              <a:rPr lang="en-US" altLang="zh-CN" dirty="0"/>
              <a:t>O(n)</a:t>
            </a:r>
            <a:r>
              <a:rPr lang="zh-CN" altLang="en-US" b="0" i="0" dirty="0">
                <a:solidFill>
                  <a:srgbClr val="F8FAFF"/>
                </a:solidFill>
                <a:effectLst/>
                <a:latin typeface="Inter"/>
              </a:rPr>
              <a:t>（每次递归处理约一半的数据）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BAF2A-B706-447D-B949-457F7B61B2F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94ac2469-a3c2-4726-a7c1-a9d1b49ea31e.source.3.zh-Hans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22F66-87CF-E59E-B052-FF6F1C3B5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69CB0E-AC20-FFE6-D310-CC640C4A4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2B9653-4E24-884E-3146-AD3A0BB36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94ac2469-a3c2-4726-a7c1-a9d1b49ea31e.source.3.zh-Hans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29698A-B85A-BADB-2EA7-3F1A59FBB7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033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554E6-A21D-9E7E-3A56-B85EFC9B4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6C90C02-9052-922D-BF07-A9824D2FE9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3FF0CFE-2A4C-BF7B-73C5-D383CB194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94ac2469-a3c2-4726-a7c1-a9d1b49ea31e.source.3.zh-Hans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4C11F8-9606-F0B2-4266-0C4940DAC0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275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FBFCA-2DF9-090D-1A9A-11E857155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05286A-5FE2-644E-C8A3-B579A1BDCF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0DF6FD4-1B72-508D-2AE1-2F44BE025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94ac2469-a3c2-4726-a7c1-a9d1b49ea31e.source.3.zh-Hans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9B64DA-DAF0-D6A4-0610-6C68A09F48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14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34ECF-820F-33D0-AEA6-DA50268CF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8C0A2F1-48DA-851E-B47A-7BA64FD36B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3146871-89A0-1BC9-6182-3ACB3FD23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94ac2469-a3c2-4726-a7c1-a9d1b49ea31e.source.3.zh-Hans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25B8A4-2121-0713-01BC-9FE0D0E70C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343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FE10A-18DA-01D4-033D-6FCCEAFA7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894555-3C52-0B48-5DA6-F8716CCC2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E4C2ADE-F469-36D9-74ED-4632C49F8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94ac2469-a3c2-4726-a7c1-a9d1b49ea31e.source.3.zh-Hans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3DEF07-E2CC-BFE2-95EF-D2116F9E4E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337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86891-6916-3540-1B52-05FB1D429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B401DB-68A2-4CAB-9DA7-D46FE8C8A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A5469FB-48D2-62FD-24B1-B635A1B34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94ac2469-a3c2-4726-a7c1-a9d1b49ea31e.source.3.zh-Hans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B718B6-2153-C827-C3E7-92FF245D7A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974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A6CB7-27A0-76A7-3765-0EDF47FEA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5D1442-5230-D25F-1E4C-912F93E01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EC9D51-E978-4300-3FDB-9FD8243D2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94ac2469-a3c2-4726-a7c1-a9d1b49ea31e.source.3.zh-Hans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9926F0-186C-7FE0-E975-B49F0A2D29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611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</p:spPr>
        <p:txBody>
          <a:bodyPr/>
          <a:lstStyle/>
          <a:p>
            <a:fld id="{748B5987-9647-4253-899C-3B9819D6D8A0}" type="datetime1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7.emf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9.GI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0.emf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1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6" Type="http://schemas.openxmlformats.org/officeDocument/2006/relationships/image" Target="../media/image22.emf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Relationship Id="rId6" Type="http://schemas.openxmlformats.org/officeDocument/2006/relationships/image" Target="../media/image23.emf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Relationship Id="rId6" Type="http://schemas.openxmlformats.org/officeDocument/2006/relationships/image" Target="../media/image25.emf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image" Target="../media/image6.GIF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GI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GI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862286" cy="10287000"/>
          </a:xfrm>
          <a:custGeom>
            <a:avLst/>
            <a:gdLst/>
            <a:ahLst/>
            <a:cxnLst/>
            <a:rect l="l" t="t" r="r" b="b"/>
            <a:pathLst>
              <a:path w="6862286" h="10287000">
                <a:moveTo>
                  <a:pt x="0" y="0"/>
                </a:moveTo>
                <a:lnTo>
                  <a:pt x="6862286" y="0"/>
                </a:lnTo>
                <a:lnTo>
                  <a:pt x="68622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912265" y="5561898"/>
            <a:ext cx="9525" cy="61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78745" y="6094730"/>
            <a:ext cx="4357370" cy="822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pPr algn="ctr">
              <a:lnSpc>
                <a:spcPts val="4200"/>
              </a:lnSpc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419735" y="508635"/>
            <a:ext cx="17334865" cy="4445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7391400" y="3219031"/>
            <a:ext cx="10606506" cy="1543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zh-CN" altLang="en-US" sz="6000" b="1" dirty="0">
                <a:solidFill>
                  <a:srgbClr val="000000"/>
                </a:solidFill>
                <a:latin typeface="ADLaM Display" panose="020F0502020204030204" pitchFamily="2" charset="0"/>
                <a:ea typeface="字由点字倔强黑" panose="00020600040101010101" charset="-122"/>
                <a:cs typeface="ADLaM Display" panose="020F0502020204030204" pitchFamily="2" charset="0"/>
                <a:sym typeface="字由点字倔强黑" panose="00020600040101010101" charset="-122"/>
              </a:rPr>
              <a:t>实验</a:t>
            </a:r>
            <a:r>
              <a:rPr lang="en-US" altLang="zh-CN" sz="6000" b="1" dirty="0">
                <a:solidFill>
                  <a:srgbClr val="00000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  <a:sym typeface="字由点字倔强黑" panose="00020600040101010101" charset="-122"/>
              </a:rPr>
              <a:t>1  </a:t>
            </a:r>
            <a:r>
              <a:rPr lang="zh-CN" altLang="en-US" sz="6000" b="1" dirty="0">
                <a:solidFill>
                  <a:srgbClr val="000000"/>
                </a:solidFill>
                <a:latin typeface="ADLaM Display" panose="020F0502020204030204" pitchFamily="2" charset="0"/>
                <a:ea typeface="等线 Light" panose="02010600030101010101" pitchFamily="2" charset="-122"/>
                <a:cs typeface="ADLaM Display" panose="020F0502020204030204" pitchFamily="2" charset="0"/>
                <a:sym typeface="字由点字倔强黑" panose="00020600040101010101" charset="-122"/>
              </a:rPr>
              <a:t>排序算法性能分析</a:t>
            </a:r>
            <a:r>
              <a:rPr lang="en-US" altLang="zh-CN" sz="9200" dirty="0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3</a:t>
            </a:r>
            <a:endParaRPr lang="en-US" sz="9200" dirty="0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280485" y="5540142"/>
            <a:ext cx="8178800" cy="787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 Bold" panose="00020600040101010101" charset="-122"/>
              </a:rPr>
              <a:t>汇报人：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 Bold" panose="00020600040101010101" charset="-122"/>
              </a:rPr>
              <a:t>李文俊</a:t>
            </a:r>
          </a:p>
        </p:txBody>
      </p:sp>
      <p:sp>
        <p:nvSpPr>
          <p:cNvPr id="8" name="AutoShape 8"/>
          <p:cNvSpPr/>
          <p:nvPr/>
        </p:nvSpPr>
        <p:spPr>
          <a:xfrm>
            <a:off x="445135" y="9817735"/>
            <a:ext cx="17311370" cy="23495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AutoShape 9"/>
          <p:cNvSpPr/>
          <p:nvPr/>
        </p:nvSpPr>
        <p:spPr>
          <a:xfrm>
            <a:off x="445135" y="492760"/>
            <a:ext cx="28575" cy="9324975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AutoShape 10"/>
          <p:cNvSpPr/>
          <p:nvPr/>
        </p:nvSpPr>
        <p:spPr>
          <a:xfrm>
            <a:off x="17728565" y="492125"/>
            <a:ext cx="6985" cy="9325610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1"/>
          <a:stretch>
            <a:fillRect/>
          </a:stretch>
        </p:blipFill>
        <p:spPr>
          <a:xfrm>
            <a:off x="11293475" y="8877300"/>
            <a:ext cx="2041457" cy="7550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79143-F2B4-0230-A0E4-5E0DCF633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EB3151C1-D4AB-9CFB-0771-2DFD011E74AB}"/>
              </a:ext>
            </a:extLst>
          </p:cNvPr>
          <p:cNvSpPr txBox="1"/>
          <p:nvPr/>
        </p:nvSpPr>
        <p:spPr>
          <a:xfrm>
            <a:off x="9509684" y="1257300"/>
            <a:ext cx="7543800" cy="59093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0ECFF4-962A-0151-BC3F-A278E18D50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1624C1-A280-C4FB-6959-6B925B068C0D}"/>
              </a:ext>
            </a:extLst>
          </p:cNvPr>
          <p:cNvSpPr txBox="1"/>
          <p:nvPr/>
        </p:nvSpPr>
        <p:spPr>
          <a:xfrm>
            <a:off x="-838200" y="420889"/>
            <a:ext cx="684240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66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效率测试</a:t>
            </a:r>
            <a:endParaRPr lang="en-US" altLang="zh-CN" sz="6600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15DF82-40FE-04FF-E3DE-E70BEE740A51}"/>
              </a:ext>
            </a:extLst>
          </p:cNvPr>
          <p:cNvSpPr txBox="1"/>
          <p:nvPr/>
        </p:nvSpPr>
        <p:spPr>
          <a:xfrm>
            <a:off x="306434" y="2355761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测试数据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444463D-E6CA-D339-510A-281CDB07F41C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44008476"/>
              </p:ext>
            </p:extLst>
          </p:nvPr>
        </p:nvGraphicFramePr>
        <p:xfrm>
          <a:off x="381000" y="3185335"/>
          <a:ext cx="8431530" cy="2247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46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数据量</a:t>
                      </a:r>
                      <a:endParaRPr lang="en-US" altLang="zh-CN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500000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单次排序时间（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ms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15.8854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32.9415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50.8678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69.5914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88.3387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5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理论时间</a:t>
                      </a:r>
                    </a:p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ms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15.8854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33.68359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52.20376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71.19277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90.53042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5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相对误差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(%)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2.20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2.55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2.24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2.42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23745984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D2140C6-3960-1A57-9DD5-921BBB1EACC6}"/>
                  </a:ext>
                </a:extLst>
              </p:cNvPr>
              <p:cNvSpPr txBox="1"/>
              <p:nvPr/>
            </p:nvSpPr>
            <p:spPr>
              <a:xfrm>
                <a:off x="152400" y="5881315"/>
                <a:ext cx="9565240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dirty="0" smtClean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b="1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𝒕</m:t>
                          </m:r>
                        </m:e>
                        <m:sub>
                          <m:r>
                            <a:rPr lang="zh-CN" altLang="en-US" sz="1800" b="1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理论</m:t>
                          </m:r>
                        </m:sub>
                      </m:sSub>
                      <m:r>
                        <a:rPr lang="en-US" altLang="zh-CN" sz="1800" b="1" i="1" dirty="0">
                          <a:latin typeface="Cambria Math" panose="02040503050406030204" pitchFamily="18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1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b="1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𝒕</m:t>
                          </m:r>
                        </m:e>
                        <m:sub>
                          <m:r>
                            <a:rPr lang="zh-CN" altLang="en-US" sz="1800" b="1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基准</m:t>
                          </m:r>
                        </m:sub>
                      </m:sSub>
                      <m:r>
                        <a:rPr lang="en-US" altLang="zh-CN" sz="1800" b="1" i="1" dirty="0">
                          <a:latin typeface="Cambria Math" panose="02040503050406030204" pitchFamily="18" charset="0"/>
                          <a:cs typeface="Cambria Math" panose="02040503050406030204" charset="0"/>
                        </a:rPr>
                        <m:t>×</m:t>
                      </m:r>
                      <m:f>
                        <m:f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zh-CN" altLang="en-US" b="1" i="1" dirty="0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  <m:t>理论</m:t>
                              </m:r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zh-CN" altLang="en-US" b="1" i="1" dirty="0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  <m:t>基准</m:t>
                              </m:r>
                            </m:sub>
                          </m:sSub>
                        </m:den>
                      </m:f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charset="0"/>
                        </a:rPr>
                        <m:t>×</m:t>
                      </m:r>
                      <m:f>
                        <m:f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𝒍𝒐𝒈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1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zh-CN" altLang="en-US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理论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𝒍𝒐𝒈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zh-CN" altLang="en-US" b="1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  <m:t>基准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D2140C6-3960-1A57-9DD5-921BBB1EA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5881315"/>
                <a:ext cx="9565240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14A88F51-AB41-B529-A21A-441B241718BC}"/>
              </a:ext>
            </a:extLst>
          </p:cNvPr>
          <p:cNvSpPr txBox="1"/>
          <p:nvPr/>
        </p:nvSpPr>
        <p:spPr>
          <a:xfrm>
            <a:off x="1600200" y="6074349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理论计算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45BA7E0-4A92-5830-E5E0-B5844B05D834}"/>
              </a:ext>
            </a:extLst>
          </p:cNvPr>
          <p:cNvSpPr txBox="1"/>
          <p:nvPr/>
        </p:nvSpPr>
        <p:spPr>
          <a:xfrm>
            <a:off x="9914310" y="7810500"/>
            <a:ext cx="7139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误差在合理范围内，符合</a:t>
            </a:r>
            <a:r>
              <a:rPr lang="en-US" altLang="zh-CN" sz="3200" b="1" dirty="0"/>
              <a:t>O(</a:t>
            </a:r>
            <a:r>
              <a:rPr lang="en-US" altLang="zh-CN" sz="3200" b="1" dirty="0" err="1"/>
              <a:t>nlogn</a:t>
            </a:r>
            <a:r>
              <a:rPr lang="en-US" altLang="zh-CN" sz="3200" b="1" dirty="0"/>
              <a:t>)</a:t>
            </a:r>
            <a:r>
              <a:rPr lang="zh-CN" altLang="en-US" sz="3200" b="1" dirty="0"/>
              <a:t>曲线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8BA2B4-958F-A88F-CC92-CD51E8FF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2530" y="1294649"/>
            <a:ext cx="8213310" cy="62828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4454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32915-D35D-DE04-EA7F-4509ADA85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C9F41D1-D69A-8DF4-DC11-9881F40F2D96}"/>
              </a:ext>
            </a:extLst>
          </p:cNvPr>
          <p:cNvGrpSpPr/>
          <p:nvPr/>
        </p:nvGrpSpPr>
        <p:grpSpPr>
          <a:xfrm>
            <a:off x="762000" y="1606421"/>
            <a:ext cx="15410057" cy="4527680"/>
            <a:chOff x="508000" y="1070946"/>
            <a:chExt cx="10273371" cy="3018453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1946DC1C-3B9A-8A99-8963-8489BF2C4774}"/>
                </a:ext>
              </a:extLst>
            </p:cNvPr>
            <p:cNvSpPr/>
            <p:nvPr/>
          </p:nvSpPr>
          <p:spPr>
            <a:xfrm rot="5400000">
              <a:off x="1487973" y="90973"/>
              <a:ext cx="3018453" cy="49784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0E89A830-3ADB-428F-4C5B-8CBB71820654}"/>
                </a:ext>
              </a:extLst>
            </p:cNvPr>
            <p:cNvSpPr txBox="1"/>
            <p:nvPr/>
          </p:nvSpPr>
          <p:spPr>
            <a:xfrm>
              <a:off x="6318227" y="1943519"/>
              <a:ext cx="4463144" cy="1136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defTabSz="913765">
                <a:lnSpc>
                  <a:spcPct val="150000"/>
                </a:lnSpc>
                <a:buSzPct val="25000"/>
                <a:defRPr sz="105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</a:lstStyle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分治法：</a:t>
              </a: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选择一个基准元素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（通常选择第一个或最后一个元素），通过一趟排序</a:t>
              </a: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将数据分成两部分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：一部分的所有数据都比基准元素小，另一部分的所有数据都比基准元素大。然后</a:t>
              </a: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递归地对这两部分数据进行快速排序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，直到整个序列有序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8AB99170-A96C-6C7B-59ED-A05DD02F2013}"/>
                </a:ext>
              </a:extLst>
            </p:cNvPr>
            <p:cNvSpPr txBox="1"/>
            <p:nvPr/>
          </p:nvSpPr>
          <p:spPr>
            <a:xfrm>
              <a:off x="6318227" y="1383510"/>
              <a:ext cx="2934872" cy="441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kumimoji="0" sz="12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算法描述</a:t>
              </a: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D29E44B4-1D9F-6531-7719-2A8E68697169}"/>
                </a:ext>
              </a:extLst>
            </p:cNvPr>
            <p:cNvSpPr/>
            <p:nvPr/>
          </p:nvSpPr>
          <p:spPr>
            <a:xfrm rot="5400000">
              <a:off x="5309383" y="2279047"/>
              <a:ext cx="1711066" cy="1295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ED36A03-0DDE-3AF6-3009-A275801ECC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4AE2C53-5601-9818-68E1-6834CC64AB18}"/>
              </a:ext>
            </a:extLst>
          </p:cNvPr>
          <p:cNvSpPr txBox="1"/>
          <p:nvPr/>
        </p:nvSpPr>
        <p:spPr>
          <a:xfrm>
            <a:off x="-838200" y="420889"/>
            <a:ext cx="684240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66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endParaRPr lang="en-US" altLang="zh-CN" sz="6600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09F859-61AE-479C-D67D-F7D2452969A6}"/>
              </a:ext>
            </a:extLst>
          </p:cNvPr>
          <p:cNvSpPr txBox="1"/>
          <p:nvPr/>
        </p:nvSpPr>
        <p:spPr>
          <a:xfrm>
            <a:off x="1066800" y="1770115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伪代码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EC13297-6854-4CDE-368F-9927489A8F55}"/>
                  </a:ext>
                </a:extLst>
              </p:cNvPr>
              <p:cNvSpPr txBox="1"/>
              <p:nvPr/>
            </p:nvSpPr>
            <p:spPr>
              <a:xfrm>
                <a:off x="228600" y="6514214"/>
                <a:ext cx="9564254" cy="18951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时间复杂度：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最坏时间复杂度：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  </a:t>
                </a:r>
                <a:r>
                  <a:rPr lang="zh-CN" altLang="en-US" b="1" dirty="0">
                    <a:solidFill>
                      <a:schemeClr val="accent5"/>
                    </a:solidFill>
                  </a:rPr>
                  <a:t>每一次的基准元素就是数组中最小</a:t>
                </a:r>
                <a:r>
                  <a:rPr lang="en-US" altLang="zh-CN" b="1" dirty="0">
                    <a:solidFill>
                      <a:schemeClr val="accent5"/>
                    </a:solidFill>
                  </a:rPr>
                  <a:t>/</a:t>
                </a:r>
                <a:r>
                  <a:rPr lang="zh-CN" altLang="en-US" b="1" dirty="0">
                    <a:solidFill>
                      <a:schemeClr val="accent5"/>
                    </a:solidFill>
                  </a:rPr>
                  <a:t>最大的</a:t>
                </a:r>
                <a:endParaRPr lang="en-US" altLang="zh-CN" b="1" dirty="0">
                  <a:solidFill>
                    <a:schemeClr val="accent5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最好时间复杂度：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O(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𝒏</m:t>
                    </m:r>
                    <m:func>
                      <m:func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𝒍𝒐𝒈</m:t>
                        </m:r>
                      </m:fName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func>
                  </m:oMath>
                </a14:m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  </a:t>
                </a:r>
                <a:r>
                  <a:rPr lang="zh-CN" altLang="en-US" b="1" dirty="0">
                    <a:solidFill>
                      <a:schemeClr val="accent5"/>
                    </a:solidFill>
                  </a:rPr>
                  <a:t>每一次的基准元素都刚好平分整个数组</a:t>
                </a:r>
                <a:endParaRPr lang="en-US" altLang="zh-CN" sz="2000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平均时间复杂度：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O(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𝒏</m:t>
                    </m:r>
                    <m:func>
                      <m:func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𝒍𝒐𝒈</m:t>
                        </m:r>
                      </m:fName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func>
                  </m:oMath>
                </a14:m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EC13297-6854-4CDE-368F-9927489A8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514214"/>
                <a:ext cx="9564254" cy="1895134"/>
              </a:xfrm>
              <a:prstGeom prst="rect">
                <a:avLst/>
              </a:prstGeom>
              <a:blipFill>
                <a:blip r:embed="rId5"/>
                <a:stretch>
                  <a:fillRect l="-702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图片 1">
            <a:extLst>
              <a:ext uri="{FF2B5EF4-FFF2-40B4-BE49-F238E27FC236}">
                <a16:creationId xmlns:a16="http://schemas.microsoft.com/office/drawing/2014/main" id="{3CB9424E-64AA-B641-352E-558C8186F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63" y="2798504"/>
            <a:ext cx="7386291" cy="211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 descr="C:\Users\HW\桌面\quickSort.gifquickSort">
            <a:extLst>
              <a:ext uri="{FF2B5EF4-FFF2-40B4-BE49-F238E27FC236}">
                <a16:creationId xmlns:a16="http://schemas.microsoft.com/office/drawing/2014/main" id="{1254EC4A-B6E1-1188-AC79-BFCFDBAF29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527499" y="5981700"/>
            <a:ext cx="9123218" cy="28349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4516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4E3F6-B33D-75B9-D240-E9EB07723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621BCA50-6F75-3093-F494-3FB8C2B53238}"/>
              </a:ext>
            </a:extLst>
          </p:cNvPr>
          <p:cNvSpPr txBox="1"/>
          <p:nvPr/>
        </p:nvSpPr>
        <p:spPr>
          <a:xfrm>
            <a:off x="9509684" y="1257300"/>
            <a:ext cx="7543800" cy="59093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129B1B-19FF-2FF0-42A2-FAFD99AB9B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9113F56-F99B-9C71-D4A4-D503C390B612}"/>
              </a:ext>
            </a:extLst>
          </p:cNvPr>
          <p:cNvSpPr txBox="1"/>
          <p:nvPr/>
        </p:nvSpPr>
        <p:spPr>
          <a:xfrm>
            <a:off x="-990600" y="469727"/>
            <a:ext cx="684240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66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效率测试</a:t>
            </a:r>
            <a:endParaRPr lang="en-US" altLang="zh-CN" sz="6600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4225CE-049D-6A7F-C12D-320DCC4EA3E6}"/>
              </a:ext>
            </a:extLst>
          </p:cNvPr>
          <p:cNvSpPr txBox="1"/>
          <p:nvPr/>
        </p:nvSpPr>
        <p:spPr>
          <a:xfrm>
            <a:off x="306434" y="2355761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测试数据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777EA4B-9D3C-C5E6-45FC-14A81B5FF52F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54541973"/>
              </p:ext>
            </p:extLst>
          </p:nvPr>
        </p:nvGraphicFramePr>
        <p:xfrm>
          <a:off x="381000" y="3185335"/>
          <a:ext cx="8431530" cy="2247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46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数据量</a:t>
                      </a:r>
                      <a:endParaRPr lang="en-US" altLang="zh-CN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500000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单次排序时间（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ms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9.71909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20.5056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31.7517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43.1331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55.1917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5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理论时间</a:t>
                      </a:r>
                    </a:p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ms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9.71909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20.60848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31.93958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43.55754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55.3888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5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相对误差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(%)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0.49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0.58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0.97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0.35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23745984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6D4B64D-3415-5039-191A-D53D8CFF50C4}"/>
                  </a:ext>
                </a:extLst>
              </p:cNvPr>
              <p:cNvSpPr txBox="1"/>
              <p:nvPr/>
            </p:nvSpPr>
            <p:spPr>
              <a:xfrm>
                <a:off x="306434" y="5881315"/>
                <a:ext cx="9565240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dirty="0" smtClean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b="1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𝒕</m:t>
                          </m:r>
                        </m:e>
                        <m:sub>
                          <m:r>
                            <a:rPr lang="zh-CN" altLang="en-US" sz="1800" b="1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理论</m:t>
                          </m:r>
                        </m:sub>
                      </m:sSub>
                      <m:r>
                        <a:rPr lang="en-US" altLang="zh-CN" sz="1800" b="1" i="1" dirty="0">
                          <a:latin typeface="Cambria Math" panose="02040503050406030204" pitchFamily="18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1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b="1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𝒕</m:t>
                          </m:r>
                        </m:e>
                        <m:sub>
                          <m:r>
                            <a:rPr lang="zh-CN" altLang="en-US" sz="1800" b="1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基准</m:t>
                          </m:r>
                        </m:sub>
                      </m:sSub>
                      <m:r>
                        <a:rPr lang="en-US" altLang="zh-CN" sz="1800" b="1" i="1" dirty="0">
                          <a:latin typeface="Cambria Math" panose="02040503050406030204" pitchFamily="18" charset="0"/>
                          <a:cs typeface="Cambria Math" panose="02040503050406030204" charset="0"/>
                        </a:rPr>
                        <m:t>×</m:t>
                      </m:r>
                      <m:f>
                        <m:f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zh-CN" altLang="en-US" b="1" i="1" dirty="0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  <m:t>理论</m:t>
                              </m:r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zh-CN" altLang="en-US" b="1" i="1" dirty="0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  <m:t>基准</m:t>
                              </m:r>
                            </m:sub>
                          </m:sSub>
                        </m:den>
                      </m:f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charset="0"/>
                        </a:rPr>
                        <m:t>×</m:t>
                      </m:r>
                      <m:f>
                        <m:f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𝒍𝒐𝒈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1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zh-CN" altLang="en-US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理论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𝒍𝒐𝒈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zh-CN" altLang="en-US" b="1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  <m:t>基准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6D4B64D-3415-5039-191A-D53D8CFF5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34" y="5881315"/>
                <a:ext cx="9565240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C85E156E-2728-198B-D858-D3E871478CE8}"/>
              </a:ext>
            </a:extLst>
          </p:cNvPr>
          <p:cNvSpPr txBox="1"/>
          <p:nvPr/>
        </p:nvSpPr>
        <p:spPr>
          <a:xfrm>
            <a:off x="1600200" y="6074349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理论计算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AAE0BB9-D27C-F5D6-D902-799BD7F92CDC}"/>
              </a:ext>
            </a:extLst>
          </p:cNvPr>
          <p:cNvSpPr txBox="1"/>
          <p:nvPr/>
        </p:nvSpPr>
        <p:spPr>
          <a:xfrm>
            <a:off x="9914310" y="7810500"/>
            <a:ext cx="7139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误差在合理范围内，符合</a:t>
            </a:r>
            <a:r>
              <a:rPr lang="en-US" altLang="zh-CN" sz="3200" b="1" dirty="0"/>
              <a:t>O(</a:t>
            </a:r>
            <a:r>
              <a:rPr lang="en-US" altLang="zh-CN" sz="3200" b="1" dirty="0" err="1"/>
              <a:t>nlogn</a:t>
            </a:r>
            <a:r>
              <a:rPr lang="en-US" altLang="zh-CN" sz="3200" b="1" dirty="0"/>
              <a:t>)</a:t>
            </a:r>
            <a:r>
              <a:rPr lang="zh-CN" altLang="en-US" sz="3200" b="1" dirty="0"/>
              <a:t>曲线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769B10-96EA-1907-6CD9-EBF8E32BF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3884" y="1257300"/>
            <a:ext cx="8229600" cy="62952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6839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6200" y="114300"/>
            <a:ext cx="18288000" cy="10287000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09600" y="1866900"/>
            <a:ext cx="5844368" cy="4302654"/>
            <a:chOff x="1624631" y="2129264"/>
            <a:chExt cx="3896245" cy="2868436"/>
          </a:xfrm>
        </p:grpSpPr>
        <p:sp>
          <p:nvSpPr>
            <p:cNvPr id="6" name="矩形: 圆角 5"/>
            <p:cNvSpPr/>
            <p:nvPr/>
          </p:nvSpPr>
          <p:spPr>
            <a:xfrm>
              <a:off x="1624631" y="2460734"/>
              <a:ext cx="3609390" cy="2536966"/>
            </a:xfrm>
            <a:prstGeom prst="roundRect">
              <a:avLst>
                <a:gd name="adj" fmla="val 4124"/>
              </a:avLst>
            </a:prstGeom>
            <a:solidFill>
              <a:schemeClr val="tx1">
                <a:lumMod val="50000"/>
                <a:lumOff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4887179" y="2129264"/>
              <a:ext cx="630621" cy="662940"/>
            </a:xfrm>
            <a:prstGeom prst="roundRect">
              <a:avLst>
                <a:gd name="adj" fmla="val 15333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37160" tIns="68580" rIns="137160" bIns="68580" numCol="1" spcCol="0" rtlCol="0" fromWordArt="0" anchor="ctr" anchorCtr="0" forceAA="0" compatLnSpc="1">
              <a:normAutofit fontScale="92500"/>
            </a:bodyPr>
            <a:lstStyle/>
            <a:p>
              <a:pPr algn="ctr" defTabSz="1370965"/>
              <a:r>
                <a:rPr lang="en-US" altLang="zh-CN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114439" y="3350351"/>
              <a:ext cx="3406437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37160" tIns="68580" rIns="137160" bIns="68580" anchor="ctr" anchorCtr="0">
              <a:spAutoFit/>
            </a:bodyPr>
            <a:lstStyle/>
            <a:p>
              <a:pPr>
                <a:buSzPct val="25000"/>
              </a:pPr>
              <a:r>
                <a:rPr lang="zh-CN" altLang="en-US" sz="6600" b="1" spc="192" dirty="0">
                  <a:solidFill>
                    <a:srgbClr val="5454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宋体"/>
                  <a:sym typeface="思源宋体"/>
                </a:rPr>
                <a:t>算法对比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796053" y="3735071"/>
              <a:ext cx="3406437" cy="2823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37160" tIns="68580" rIns="137160" bIns="68580" anchor="t" anchorCtr="0">
              <a:spAutoFit/>
            </a:bodyPr>
            <a:lstStyle/>
            <a:p>
              <a:pPr defTabSz="1370965">
                <a:lnSpc>
                  <a:spcPct val="150000"/>
                </a:lnSpc>
                <a:buSzPct val="25000"/>
                <a:defRPr/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字由点字典黑" panose="02010600030101010101" charset="-122"/>
                <a:sym typeface="字由点字典黑" panose="02010600030101010101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0"/>
          <a:stretch>
            <a:fillRect/>
          </a:stretch>
        </p:blipFill>
        <p:spPr>
          <a:xfrm>
            <a:off x="381000" y="343535"/>
            <a:ext cx="2056130" cy="7550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5C62E96-0551-218F-518D-E0DFB42A4DB6}"/>
              </a:ext>
            </a:extLst>
          </p:cNvPr>
          <p:cNvSpPr txBox="1"/>
          <p:nvPr/>
        </p:nvSpPr>
        <p:spPr>
          <a:xfrm>
            <a:off x="381000" y="8362800"/>
            <a:ext cx="669471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运行时间：冒泡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归并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BFA469F-6992-5027-46F4-2C767B48B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178" y="832333"/>
            <a:ext cx="12210311" cy="934036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矩形 271"/>
          <p:cNvSpPr/>
          <p:nvPr/>
        </p:nvSpPr>
        <p:spPr>
          <a:xfrm rot="5400000">
            <a:off x="64613" y="757160"/>
            <a:ext cx="1166174" cy="22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FF12445-C88E-3E36-C16C-A1A62D2CF0ED}"/>
                  </a:ext>
                </a:extLst>
              </p:cNvPr>
              <p:cNvSpPr txBox="1"/>
              <p:nvPr/>
            </p:nvSpPr>
            <p:spPr>
              <a:xfrm>
                <a:off x="762001" y="268094"/>
                <a:ext cx="5473115" cy="29963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R="0" lvl="0" indent="0" defTabSz="913765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sz="6000" b="1" i="0" u="none" strike="noStrike" cap="none" spc="0" normalizeH="0" baseline="0">
                    <a:ln>
                      <a:noFill/>
                    </a:ln>
                    <a:solidFill>
                      <a:srgbClr val="FFFFFF">
                        <a:alpha val="90000"/>
                      </a:srgbClr>
                    </a:solidFill>
                    <a:effectLst/>
                    <a:uLnTx/>
                    <a:uFillTx/>
                  </a:defRPr>
                </a:lvl1pPr>
              </a:lstStyle>
              <a:p>
                <a:pPr algn="ctr"/>
                <a:r>
                  <a:rPr lang="en-US" altLang="zh-CN" sz="5400" dirty="0">
                    <a:solidFill>
                      <a:schemeClr val="accent1"/>
                    </a:solidFill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5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5400" dirty="0">
                    <a:solidFill>
                      <a:schemeClr val="accent1"/>
                    </a:solidFill>
                  </a:rPr>
                  <a:t>)</a:t>
                </a:r>
                <a:r>
                  <a:rPr lang="zh-CN" altLang="en-US" sz="5400" dirty="0">
                    <a:solidFill>
                      <a:schemeClr val="accent1"/>
                    </a:solidFill>
                  </a:rPr>
                  <a:t>算法对比</a:t>
                </a:r>
                <a:endParaRPr lang="en-US" altLang="zh-CN" sz="5400" dirty="0">
                  <a:solidFill>
                    <a:schemeClr val="accent1"/>
                  </a:solidFill>
                </a:endParaRPr>
              </a:p>
              <a:p>
                <a:pPr algn="ctr"/>
                <a:r>
                  <a:rPr lang="en-US" altLang="zh-CN" sz="6600" b="1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6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66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6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6600" b="1" dirty="0"/>
                  <a:t>)</a:t>
                </a:r>
              </a:p>
              <a:p>
                <a:pPr algn="ctr"/>
                <a:endParaRPr lang="en-US" altLang="zh-CN" sz="6600" dirty="0">
                  <a:solidFill>
                    <a:schemeClr val="accent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FF12445-C88E-3E36-C16C-A1A62D2CF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1" y="268094"/>
                <a:ext cx="5473115" cy="2996398"/>
              </a:xfrm>
              <a:prstGeom prst="rect">
                <a:avLst/>
              </a:prstGeom>
              <a:blipFill>
                <a:blip r:embed="rId5"/>
                <a:stretch>
                  <a:fillRect t="-6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C6E2A744-F23C-BF0F-CDAE-5AAEFE849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683286"/>
              </p:ext>
            </p:extLst>
          </p:nvPr>
        </p:nvGraphicFramePr>
        <p:xfrm>
          <a:off x="517236" y="2095500"/>
          <a:ext cx="8431530" cy="2247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255">
                  <a:extLst>
                    <a:ext uri="{9D8B030D-6E8A-4147-A177-3AD203B41FA5}">
                      <a16:colId xmlns:a16="http://schemas.microsoft.com/office/drawing/2014/main" val="2868893882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643754896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745292800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341126044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1250260254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4140998171"/>
                    </a:ext>
                  </a:extLst>
                </a:gridCol>
              </a:tblGrid>
              <a:tr h="3346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数据量</a:t>
                      </a:r>
                      <a:endParaRPr lang="en-US" altLang="zh-CN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500000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366205217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选择排序时间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(</a:t>
                      </a:r>
                      <a:r>
                        <a:rPr lang="en-US" altLang="zh-CN" sz="18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ms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)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6170.62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25068.6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56081.8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100140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156547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866464782"/>
                  </a:ext>
                </a:extLst>
              </a:tr>
              <a:tr h="6375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冒泡排序时间</a:t>
                      </a:r>
                    </a:p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ms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23236.8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96038.6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217758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389013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609887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472988350"/>
                  </a:ext>
                </a:extLst>
              </a:tr>
              <a:tr h="6375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插入排序时间</a:t>
                      </a:r>
                    </a:p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ms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5195.16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20989.3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47182.9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83884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130862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683913285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E7010532-6E71-09D2-4748-D74211AFFD82}"/>
              </a:ext>
            </a:extLst>
          </p:cNvPr>
          <p:cNvSpPr txBox="1"/>
          <p:nvPr/>
        </p:nvSpPr>
        <p:spPr>
          <a:xfrm>
            <a:off x="9829800" y="1257300"/>
            <a:ext cx="7543800" cy="59093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63979AD-28C7-B8A1-37D4-EBB60518141A}"/>
              </a:ext>
            </a:extLst>
          </p:cNvPr>
          <p:cNvSpPr txBox="1"/>
          <p:nvPr/>
        </p:nvSpPr>
        <p:spPr>
          <a:xfrm>
            <a:off x="934135" y="5069963"/>
            <a:ext cx="4459145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2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56C8D77-F059-CC92-7433-084BC25C1B36}"/>
              </a:ext>
            </a:extLst>
          </p:cNvPr>
          <p:cNvSpPr/>
          <p:nvPr/>
        </p:nvSpPr>
        <p:spPr>
          <a:xfrm rot="5400000">
            <a:off x="-1022512" y="6864189"/>
            <a:ext cx="3409816" cy="1592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1186A62-CCF6-CC77-2656-135C7851AD93}"/>
              </a:ext>
            </a:extLst>
          </p:cNvPr>
          <p:cNvSpPr txBox="1"/>
          <p:nvPr/>
        </p:nvSpPr>
        <p:spPr>
          <a:xfrm>
            <a:off x="928648" y="5774584"/>
            <a:ext cx="6919951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运行时间：冒泡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选择≈插入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比较开销：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冒泡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交换开销：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冒泡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冒泡效率最低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插入排序和选择排序接近，虽然选择排序把交换次数降低到最低，但是比较次数大于插入排序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平均情况下，插入排序比选择排序更快。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FC1D192-9081-78D4-2902-08CE637F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5755" y="1294543"/>
            <a:ext cx="7929455" cy="60656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97A114B-56A5-ABA5-8AF2-0105AB6E2004}"/>
              </a:ext>
            </a:extLst>
          </p:cNvPr>
          <p:cNvSpPr txBox="1"/>
          <p:nvPr/>
        </p:nvSpPr>
        <p:spPr>
          <a:xfrm>
            <a:off x="374430" y="8788188"/>
            <a:ext cx="2857500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冒泡：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比较开销：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n(n-1)/2</a:t>
            </a:r>
          </a:p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交换开销：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n(n-1)/2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828EF-054F-9D86-8DBF-B23708775FD1}"/>
              </a:ext>
            </a:extLst>
          </p:cNvPr>
          <p:cNvSpPr txBox="1"/>
          <p:nvPr/>
        </p:nvSpPr>
        <p:spPr>
          <a:xfrm>
            <a:off x="3231930" y="8788187"/>
            <a:ext cx="3047999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比较开销：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n(n-1)/2(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交换开销：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2*(n-1)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9DDB19-5C40-C6FF-A0FE-4E449B69DF34}"/>
              </a:ext>
            </a:extLst>
          </p:cNvPr>
          <p:cNvSpPr txBox="1"/>
          <p:nvPr/>
        </p:nvSpPr>
        <p:spPr>
          <a:xfrm>
            <a:off x="6324599" y="8788186"/>
            <a:ext cx="3048000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插入：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比较开销：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n(n-1)/4</a:t>
            </a:r>
          </a:p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交换开销：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n(n-1)/4.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FDCD9-1471-0FDA-E4A1-D12585A9A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矩形 271">
            <a:extLst>
              <a:ext uri="{FF2B5EF4-FFF2-40B4-BE49-F238E27FC236}">
                <a16:creationId xmlns:a16="http://schemas.microsoft.com/office/drawing/2014/main" id="{1EF1960F-5836-1F13-DC95-4D11F9B7CFC9}"/>
              </a:ext>
            </a:extLst>
          </p:cNvPr>
          <p:cNvSpPr/>
          <p:nvPr/>
        </p:nvSpPr>
        <p:spPr>
          <a:xfrm rot="5400000">
            <a:off x="64613" y="757160"/>
            <a:ext cx="1166174" cy="22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152EB5-2857-306D-7F01-8CED597AA1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438907F-57FE-352E-38E2-E5B87E33BA1E}"/>
                  </a:ext>
                </a:extLst>
              </p:cNvPr>
              <p:cNvSpPr txBox="1"/>
              <p:nvPr/>
            </p:nvSpPr>
            <p:spPr>
              <a:xfrm>
                <a:off x="647700" y="291837"/>
                <a:ext cx="5473115" cy="3808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R="0" lvl="0" indent="0" defTabSz="913765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sz="6000" b="1" i="0" u="none" strike="noStrike" cap="none" spc="0" normalizeH="0" baseline="0">
                    <a:ln>
                      <a:noFill/>
                    </a:ln>
                    <a:solidFill>
                      <a:srgbClr val="FFFFFF">
                        <a:alpha val="90000"/>
                      </a:srgbClr>
                    </a:solidFill>
                    <a:effectLst/>
                    <a:uLnTx/>
                    <a:uFillTx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5400" dirty="0" smtClean="0">
                        <a:solidFill>
                          <a:schemeClr val="accent1">
                            <a:alpha val="90000"/>
                          </a:schemeClr>
                        </a:solidFill>
                      </a:rPr>
                      <m:t>O</m:t>
                    </m:r>
                    <m:r>
                      <m:rPr>
                        <m:nor/>
                      </m:rPr>
                      <a:rPr lang="en-US" altLang="zh-CN" sz="5400" dirty="0" smtClean="0">
                        <a:solidFill>
                          <a:schemeClr val="accent1">
                            <a:alpha val="90000"/>
                          </a:schemeClr>
                        </a:solidFill>
                      </a:rPr>
                      <m:t>(</m:t>
                    </m:r>
                    <m:r>
                      <a:rPr lang="en-US" altLang="zh-CN" sz="5400" b="1" i="1">
                        <a:solidFill>
                          <a:schemeClr val="accent1">
                            <a:alpha val="9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func>
                      <m:funcPr>
                        <m:ctrlPr>
                          <a:rPr lang="en-US" altLang="zh-CN" sz="5400" i="1">
                            <a:solidFill>
                              <a:schemeClr val="accent1">
                                <a:alpha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5400" b="1" i="1">
                            <a:solidFill>
                              <a:schemeClr val="accent1">
                                <a:alpha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𝒍𝒐𝒈</m:t>
                        </m:r>
                      </m:fName>
                      <m:e>
                        <m:r>
                          <a:rPr lang="en-US" altLang="zh-CN" sz="5400" b="1" i="1">
                            <a:solidFill>
                              <a:schemeClr val="accent1">
                                <a:alpha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func>
                  </m:oMath>
                </a14:m>
                <a:r>
                  <a:rPr lang="en-US" altLang="zh-CN" sz="5400" dirty="0">
                    <a:solidFill>
                      <a:schemeClr val="accent1"/>
                    </a:solidFill>
                  </a:rPr>
                  <a:t>)</a:t>
                </a:r>
                <a:r>
                  <a:rPr lang="zh-CN" altLang="en-US" sz="5400" dirty="0">
                    <a:solidFill>
                      <a:schemeClr val="accent1"/>
                    </a:solidFill>
                  </a:rPr>
                  <a:t>算法对比</a:t>
                </a:r>
                <a:endParaRPr lang="en-US" altLang="zh-CN" sz="5400" dirty="0">
                  <a:solidFill>
                    <a:schemeClr val="accent1"/>
                  </a:solidFill>
                </a:endParaRPr>
              </a:p>
              <a:p>
                <a:pPr algn="ctr"/>
                <a:r>
                  <a:rPr lang="en-US" altLang="zh-CN" sz="6600" b="1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6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66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6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6600" b="1" dirty="0"/>
                  <a:t>)</a:t>
                </a:r>
              </a:p>
              <a:p>
                <a:pPr algn="ctr"/>
                <a:endParaRPr lang="en-US" altLang="zh-CN" sz="6600" dirty="0">
                  <a:solidFill>
                    <a:schemeClr val="accent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438907F-57FE-352E-38E2-E5B87E33B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291837"/>
                <a:ext cx="5473115" cy="3808671"/>
              </a:xfrm>
              <a:prstGeom prst="rect">
                <a:avLst/>
              </a:prstGeom>
              <a:blipFill>
                <a:blip r:embed="rId5"/>
                <a:stretch>
                  <a:fillRect t="-5920" r="-52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4CD858FD-162A-EAB9-5901-7EC455E51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9213"/>
              </p:ext>
            </p:extLst>
          </p:nvPr>
        </p:nvGraphicFramePr>
        <p:xfrm>
          <a:off x="517236" y="2095500"/>
          <a:ext cx="8431530" cy="161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255">
                  <a:extLst>
                    <a:ext uri="{9D8B030D-6E8A-4147-A177-3AD203B41FA5}">
                      <a16:colId xmlns:a16="http://schemas.microsoft.com/office/drawing/2014/main" val="2868893882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643754896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745292800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341126044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1250260254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4140998171"/>
                    </a:ext>
                  </a:extLst>
                </a:gridCol>
              </a:tblGrid>
              <a:tr h="3346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数据量</a:t>
                      </a:r>
                      <a:endParaRPr lang="en-US" altLang="zh-CN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500000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366205217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快速排序时间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(</a:t>
                      </a:r>
                      <a:r>
                        <a:rPr lang="en-US" altLang="zh-CN" sz="18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ms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)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9.71909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20.5056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31.7517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43.1331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55.1917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866464782"/>
                  </a:ext>
                </a:extLst>
              </a:tr>
              <a:tr h="6375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归并排序时间</a:t>
                      </a:r>
                    </a:p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ms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15.8854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32.9415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50.8678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69.5914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88.3387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472988350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7F905296-CF20-1A77-88EA-3D166ED9D836}"/>
              </a:ext>
            </a:extLst>
          </p:cNvPr>
          <p:cNvSpPr txBox="1"/>
          <p:nvPr/>
        </p:nvSpPr>
        <p:spPr>
          <a:xfrm>
            <a:off x="9829800" y="1257300"/>
            <a:ext cx="7543800" cy="59093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CB40194-29C2-61AD-8E3C-AE9EC0B57181}"/>
              </a:ext>
            </a:extLst>
          </p:cNvPr>
          <p:cNvSpPr txBox="1"/>
          <p:nvPr/>
        </p:nvSpPr>
        <p:spPr>
          <a:xfrm>
            <a:off x="934135" y="5069963"/>
            <a:ext cx="4459145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2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38E1B57-2C35-52B6-ECD7-B9D05ECB0763}"/>
              </a:ext>
            </a:extLst>
          </p:cNvPr>
          <p:cNvSpPr/>
          <p:nvPr/>
        </p:nvSpPr>
        <p:spPr>
          <a:xfrm rot="5400000">
            <a:off x="-678140" y="6519816"/>
            <a:ext cx="2758680" cy="196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72859AA-9A2E-15C2-AC65-4B01F49CBA0E}"/>
              </a:ext>
            </a:extLst>
          </p:cNvPr>
          <p:cNvSpPr txBox="1"/>
          <p:nvPr/>
        </p:nvSpPr>
        <p:spPr>
          <a:xfrm>
            <a:off x="953185" y="5905500"/>
            <a:ext cx="6694716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运行时间：快速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归并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快排通常顺序访问，而归并要在两个辅助数组中跳跃访问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归并需要多次数据拷贝，效率较低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A99636-EDAF-92C0-3A63-5F69EBA79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8180" y="1181100"/>
            <a:ext cx="8245764" cy="63076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4219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7E152D10-A724-C280-0A86-1608426FDE7F}"/>
              </a:ext>
            </a:extLst>
          </p:cNvPr>
          <p:cNvSpPr txBox="1"/>
          <p:nvPr/>
        </p:nvSpPr>
        <p:spPr>
          <a:xfrm>
            <a:off x="9601200" y="1376044"/>
            <a:ext cx="7543800" cy="59093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790453" y="1141771"/>
            <a:ext cx="8153399" cy="5057279"/>
            <a:chOff x="463578" y="3721397"/>
            <a:chExt cx="5435599" cy="3371519"/>
          </a:xfrm>
        </p:grpSpPr>
        <p:sp>
          <p:nvSpPr>
            <p:cNvPr id="134" name="矩形 133"/>
            <p:cNvSpPr/>
            <p:nvPr/>
          </p:nvSpPr>
          <p:spPr>
            <a:xfrm rot="5400000">
              <a:off x="1495618" y="2689357"/>
              <a:ext cx="3371519" cy="543559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676788" y="4171408"/>
              <a:ext cx="4463144" cy="55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defTabSz="913765">
                <a:lnSpc>
                  <a:spcPct val="150000"/>
                </a:lnSpc>
                <a:buSzPct val="25000"/>
                <a:defRPr sz="105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</a:lstStyle>
            <a:p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通过不断比较每次将最大的数和第一个数交换</a:t>
              </a:r>
              <a:endPara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575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640003" y="3792257"/>
              <a:ext cx="2934872" cy="351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kumimoji="0" sz="12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选择排序 </a:t>
              </a:r>
              <a:r>
                <a:rPr lang="en-US" altLang="zh-CN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O(</a:t>
              </a:r>
              <a:r>
                <a:rPr lang="en-US" altLang="zh-CN" sz="2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kn</a:t>
              </a:r>
              <a:r>
                <a:rPr lang="en-US" altLang="zh-CN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2" name="矩形 271"/>
            <p:cNvSpPr/>
            <p:nvPr/>
          </p:nvSpPr>
          <p:spPr>
            <a:xfrm rot="5400000">
              <a:off x="168825" y="4099909"/>
              <a:ext cx="676874" cy="873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-2124608" y="-82266"/>
            <a:ext cx="99295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en-US" altLang="zh-CN" sz="54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en-US" altLang="zh-CN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TOPK</a:t>
            </a:r>
            <a:r>
              <a:rPr lang="zh-CN" altLang="en-US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en-US" altLang="zh-CN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09D509-EAFF-AEA7-50AC-58F920D543EE}"/>
              </a:ext>
            </a:extLst>
          </p:cNvPr>
          <p:cNvSpPr txBox="1"/>
          <p:nvPr/>
        </p:nvSpPr>
        <p:spPr>
          <a:xfrm>
            <a:off x="833890" y="6057900"/>
            <a:ext cx="608505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BA4EA4-F606-C111-AC28-BAE9364FF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291" y="2419420"/>
            <a:ext cx="5560554" cy="308120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629134-97D5-5FDF-0390-6797EC5FDE0D}"/>
              </a:ext>
            </a:extLst>
          </p:cNvPr>
          <p:cNvSpPr/>
          <p:nvPr/>
        </p:nvSpPr>
        <p:spPr>
          <a:xfrm>
            <a:off x="278415" y="1267409"/>
            <a:ext cx="4634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CE5214BE-BFA1-7B69-283E-0D3F9B96E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375249"/>
              </p:ext>
            </p:extLst>
          </p:nvPr>
        </p:nvGraphicFramePr>
        <p:xfrm>
          <a:off x="493928" y="7467377"/>
          <a:ext cx="8431530" cy="2245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255">
                  <a:extLst>
                    <a:ext uri="{9D8B030D-6E8A-4147-A177-3AD203B41FA5}">
                      <a16:colId xmlns:a16="http://schemas.microsoft.com/office/drawing/2014/main" val="1721436180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3400370723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1703234216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149894635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4120913508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366345887"/>
                    </a:ext>
                  </a:extLst>
                </a:gridCol>
              </a:tblGrid>
              <a:tr h="21963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数据量</a:t>
                      </a:r>
                      <a:endParaRPr lang="en-US" altLang="zh-CN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50000000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3890466523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选择排序时间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(ms)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136.399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273.517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414.098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545.697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694.876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735751897"/>
                  </a:ext>
                </a:extLst>
              </a:tr>
              <a:tr h="6375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选择排序理论</a:t>
                      </a:r>
                    </a:p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ms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）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136.399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272.798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409.197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545.596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681.995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2029319305"/>
                  </a:ext>
                </a:extLst>
              </a:tr>
              <a:tr h="6375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相对误差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(%)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0.26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1.19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0.01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1.88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3424619659"/>
                  </a:ext>
                </a:extLst>
              </a:tr>
            </a:tbl>
          </a:graphicData>
        </a:graphic>
      </p:graphicFrame>
      <p:pic>
        <p:nvPicPr>
          <p:cNvPr id="28" name="图片 27">
            <a:extLst>
              <a:ext uri="{FF2B5EF4-FFF2-40B4-BE49-F238E27FC236}">
                <a16:creationId xmlns:a16="http://schemas.microsoft.com/office/drawing/2014/main" id="{5AD6FD94-A31E-DCD3-6AA2-E915EC6CE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2968" y="1369260"/>
            <a:ext cx="8153399" cy="623700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24DC1-EEEE-F443-3DF5-D64E7A8DC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5C0E586-E4F5-918C-73B4-23A0757842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27F92F5-AC46-F479-CC47-5AAD69C3C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677819"/>
              </p:ext>
            </p:extLst>
          </p:nvPr>
        </p:nvGraphicFramePr>
        <p:xfrm>
          <a:off x="10134600" y="6644408"/>
          <a:ext cx="7711146" cy="2031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1">
                  <a:extLst>
                    <a:ext uri="{9D8B030D-6E8A-4147-A177-3AD203B41FA5}">
                      <a16:colId xmlns:a16="http://schemas.microsoft.com/office/drawing/2014/main" val="2868893882"/>
                    </a:ext>
                  </a:extLst>
                </a:gridCol>
                <a:gridCol w="1351181">
                  <a:extLst>
                    <a:ext uri="{9D8B030D-6E8A-4147-A177-3AD203B41FA5}">
                      <a16:colId xmlns:a16="http://schemas.microsoft.com/office/drawing/2014/main" val="643754896"/>
                    </a:ext>
                  </a:extLst>
                </a:gridCol>
                <a:gridCol w="1285191">
                  <a:extLst>
                    <a:ext uri="{9D8B030D-6E8A-4147-A177-3AD203B41FA5}">
                      <a16:colId xmlns:a16="http://schemas.microsoft.com/office/drawing/2014/main" val="745292800"/>
                    </a:ext>
                  </a:extLst>
                </a:gridCol>
                <a:gridCol w="1285191">
                  <a:extLst>
                    <a:ext uri="{9D8B030D-6E8A-4147-A177-3AD203B41FA5}">
                      <a16:colId xmlns:a16="http://schemas.microsoft.com/office/drawing/2014/main" val="341126044"/>
                    </a:ext>
                  </a:extLst>
                </a:gridCol>
                <a:gridCol w="1285191">
                  <a:extLst>
                    <a:ext uri="{9D8B030D-6E8A-4147-A177-3AD203B41FA5}">
                      <a16:colId xmlns:a16="http://schemas.microsoft.com/office/drawing/2014/main" val="1250260254"/>
                    </a:ext>
                  </a:extLst>
                </a:gridCol>
                <a:gridCol w="1285191">
                  <a:extLst>
                    <a:ext uri="{9D8B030D-6E8A-4147-A177-3AD203B41FA5}">
                      <a16:colId xmlns:a16="http://schemas.microsoft.com/office/drawing/2014/main" val="4140998171"/>
                    </a:ext>
                  </a:extLst>
                </a:gridCol>
              </a:tblGrid>
              <a:tr h="252842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数据量</a:t>
                      </a:r>
                      <a:endParaRPr lang="en-US" altLang="zh-CN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50000000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366205217"/>
                  </a:ext>
                </a:extLst>
              </a:tr>
              <a:tr h="48493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堆排序时间</a:t>
                      </a:r>
                    </a:p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ms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12.2619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24.5156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36.8735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48.3009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62.1179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866464782"/>
                  </a:ext>
                </a:extLst>
              </a:tr>
              <a:tr h="48445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堆排序理论</a:t>
                      </a:r>
                    </a:p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ms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）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12.2619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24.5238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36.7857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49.0476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61.3095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472988350"/>
                  </a:ext>
                </a:extLst>
              </a:tr>
              <a:tr h="48445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相对误差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(%)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0.03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0.23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1.52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1.31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3187603591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08D605EA-7CEB-92C7-338E-9C92F3B62C14}"/>
              </a:ext>
            </a:extLst>
          </p:cNvPr>
          <p:cNvSpPr txBox="1"/>
          <p:nvPr/>
        </p:nvSpPr>
        <p:spPr>
          <a:xfrm>
            <a:off x="9650552" y="377190"/>
            <a:ext cx="8429285" cy="59093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2A5DD71-740F-168F-C7C9-1750AB19511F}"/>
              </a:ext>
            </a:extLst>
          </p:cNvPr>
          <p:cNvSpPr/>
          <p:nvPr/>
        </p:nvSpPr>
        <p:spPr>
          <a:xfrm rot="5400000">
            <a:off x="1724208" y="-856745"/>
            <a:ext cx="5997729" cy="8288761"/>
          </a:xfrm>
          <a:prstGeom prst="rect">
            <a:avLst/>
          </a:prstGeom>
          <a:solidFill>
            <a:schemeClr val="tx1">
              <a:lumMod val="95000"/>
              <a:lumOff val="5000"/>
              <a:alpha val="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7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1AD498-04A1-E3A4-7625-08361734E4F5}"/>
              </a:ext>
            </a:extLst>
          </p:cNvPr>
          <p:cNvSpPr txBox="1"/>
          <p:nvPr/>
        </p:nvSpPr>
        <p:spPr>
          <a:xfrm>
            <a:off x="1119923" y="311875"/>
            <a:ext cx="4402308" cy="52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2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堆调整 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nlogK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DD11A82-211F-A092-DEFF-FBF9098F90A4}"/>
              </a:ext>
            </a:extLst>
          </p:cNvPr>
          <p:cNvSpPr/>
          <p:nvPr/>
        </p:nvSpPr>
        <p:spPr>
          <a:xfrm rot="5400000">
            <a:off x="-111590" y="1306536"/>
            <a:ext cx="2085720" cy="1636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1ECC8DC-F91F-1A40-4F2C-0170DE6BA606}"/>
              </a:ext>
            </a:extLst>
          </p:cNvPr>
          <p:cNvSpPr txBox="1"/>
          <p:nvPr/>
        </p:nvSpPr>
        <p:spPr>
          <a:xfrm>
            <a:off x="1119923" y="879217"/>
            <a:ext cx="8153399" cy="179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构建大小为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的小根堆（最小的元素在堆顶）时间复杂度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O(k)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遍历剩下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n-k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个元素，如果大于堆顶，替换堆顶元素，调整堆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nlogk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endParaRPr lang="en-US" altLang="zh-CN" sz="1575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4EE03FB-E38B-6BDF-DD08-3341BC8D5834}"/>
              </a:ext>
            </a:extLst>
          </p:cNvPr>
          <p:cNvSpPr/>
          <p:nvPr/>
        </p:nvSpPr>
        <p:spPr>
          <a:xfrm>
            <a:off x="115287" y="243608"/>
            <a:ext cx="4634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13E4863-777D-D140-EF4D-D32BFC929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3281" y="243608"/>
            <a:ext cx="8153399" cy="62370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524DA7A-C06C-ABB6-EB5E-6FB6A1C24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868" y="2458827"/>
            <a:ext cx="5856171" cy="332533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3BCEBAA-FB0A-DE52-89C7-6ADE430C5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6427151"/>
            <a:ext cx="6193653" cy="29898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2332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CD442-D899-B1F0-6F06-5252431CD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FADB3FC-E609-7D8B-6DFE-B645218011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32BD483C-4146-DF78-1372-618169BC9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454025"/>
              </p:ext>
            </p:extLst>
          </p:nvPr>
        </p:nvGraphicFramePr>
        <p:xfrm>
          <a:off x="9584384" y="7525624"/>
          <a:ext cx="8431530" cy="2245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255">
                  <a:extLst>
                    <a:ext uri="{9D8B030D-6E8A-4147-A177-3AD203B41FA5}">
                      <a16:colId xmlns:a16="http://schemas.microsoft.com/office/drawing/2014/main" val="2868893882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643754896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745292800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341126044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1250260254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4140998171"/>
                    </a:ext>
                  </a:extLst>
                </a:gridCol>
              </a:tblGrid>
              <a:tr h="21963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数据量</a:t>
                      </a:r>
                      <a:endParaRPr lang="en-US" altLang="zh-CN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0000000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50000000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366205217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快速选择时间</a:t>
                      </a:r>
                    </a:p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ms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8.4125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16.9243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25.7421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34.12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42.797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6464782"/>
                  </a:ext>
                </a:extLst>
              </a:tr>
              <a:tr h="6375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快速选择理论</a:t>
                      </a:r>
                    </a:p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ms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8.4125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16.825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25.2375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33.65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42.0625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472988350"/>
                  </a:ext>
                </a:extLst>
              </a:tr>
              <a:tr h="6375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相对误差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(%)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0.59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1.99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1.39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1.74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3187603591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F150190F-6219-14A4-C37B-AA4E70E00C63}"/>
              </a:ext>
            </a:extLst>
          </p:cNvPr>
          <p:cNvSpPr txBox="1"/>
          <p:nvPr/>
        </p:nvSpPr>
        <p:spPr>
          <a:xfrm>
            <a:off x="9829800" y="1257300"/>
            <a:ext cx="7543800" cy="59093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3F19AD9-5C14-3075-6DEE-7354C496BEE0}"/>
              </a:ext>
            </a:extLst>
          </p:cNvPr>
          <p:cNvSpPr/>
          <p:nvPr/>
        </p:nvSpPr>
        <p:spPr>
          <a:xfrm rot="5400000">
            <a:off x="4075928" y="-2701370"/>
            <a:ext cx="2360773" cy="8375550"/>
          </a:xfrm>
          <a:prstGeom prst="rect">
            <a:avLst/>
          </a:prstGeom>
          <a:solidFill>
            <a:schemeClr val="tx1">
              <a:lumMod val="95000"/>
              <a:lumOff val="5000"/>
              <a:alpha val="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7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621BDB-1FA0-80D4-8D7D-3DCFE00A323E}"/>
              </a:ext>
            </a:extLst>
          </p:cNvPr>
          <p:cNvSpPr/>
          <p:nvPr/>
        </p:nvSpPr>
        <p:spPr>
          <a:xfrm rot="5400000">
            <a:off x="469494" y="1278050"/>
            <a:ext cx="1761339" cy="879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5E09544-8BFE-6399-5779-FE7FFAB6A4F8}"/>
              </a:ext>
            </a:extLst>
          </p:cNvPr>
          <p:cNvSpPr txBox="1"/>
          <p:nvPr/>
        </p:nvSpPr>
        <p:spPr>
          <a:xfrm>
            <a:off x="1409905" y="452594"/>
            <a:ext cx="5628691" cy="51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2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快速选择  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  <a:endParaRPr lang="zh-CN" altLang="en-US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4C9B98D-C0A8-7506-7478-D09DCDFBE8E1}"/>
              </a:ext>
            </a:extLst>
          </p:cNvPr>
          <p:cNvSpPr txBox="1"/>
          <p:nvPr/>
        </p:nvSpPr>
        <p:spPr>
          <a:xfrm>
            <a:off x="1615267" y="1150992"/>
            <a:ext cx="9744074" cy="151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根据基准值的位置与 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 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的关系，决定下一步处理哪一部分：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如果基准值的位置大于 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，则在左侧继续快排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如果基准值的位置小于 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，则在右侧继续查找，并调整 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 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直到基准值的位置正好是第 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 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个元素，则左侧就是前 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 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大元素。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B823F6-F4CC-7C37-7182-7CBA97837166}"/>
              </a:ext>
            </a:extLst>
          </p:cNvPr>
          <p:cNvSpPr/>
          <p:nvPr/>
        </p:nvSpPr>
        <p:spPr>
          <a:xfrm>
            <a:off x="293552" y="57767"/>
            <a:ext cx="79150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endParaRPr lang="zh-CN" altLang="en-US" sz="6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图片 10" descr="文本&#10;&#10;AI 生成的内容可能不正确。">
            <a:extLst>
              <a:ext uri="{FF2B5EF4-FFF2-40B4-BE49-F238E27FC236}">
                <a16:creationId xmlns:a16="http://schemas.microsoft.com/office/drawing/2014/main" id="{799A912F-AE11-E2A4-8722-B4C7A118FC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0" y="3390900"/>
            <a:ext cx="8009898" cy="48006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73B0F89-8A5F-40F9-8133-7E23962F6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1939" y="965988"/>
            <a:ext cx="8105841" cy="6200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9377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00FC0E0-D013-363C-9F81-7DBC81A684D4}"/>
              </a:ext>
            </a:extLst>
          </p:cNvPr>
          <p:cNvSpPr/>
          <p:nvPr/>
        </p:nvSpPr>
        <p:spPr>
          <a:xfrm rot="5400000">
            <a:off x="8648435" y="1066801"/>
            <a:ext cx="9754127" cy="8153399"/>
          </a:xfrm>
          <a:prstGeom prst="rect">
            <a:avLst/>
          </a:prstGeom>
          <a:solidFill>
            <a:schemeClr val="tx1">
              <a:lumMod val="95000"/>
              <a:lumOff val="5000"/>
              <a:alpha val="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7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228601" y="-322278"/>
            <a:ext cx="18288000" cy="10609277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218" y="0"/>
            <a:ext cx="11600156" cy="10096499"/>
            <a:chOff x="5478" y="0"/>
            <a:chExt cx="7733437" cy="6730999"/>
          </a:xfrm>
        </p:grpSpPr>
        <p:sp>
          <p:nvSpPr>
            <p:cNvPr id="23" name="矩形 22"/>
            <p:cNvSpPr/>
            <p:nvPr/>
          </p:nvSpPr>
          <p:spPr>
            <a:xfrm>
              <a:off x="5478" y="0"/>
              <a:ext cx="5841998" cy="6730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694044" y="5583081"/>
              <a:ext cx="1044871" cy="104487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74722" y="3455535"/>
              <a:ext cx="4646879" cy="3127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" panose="02010600030101010101" charset="-122"/>
                  <a:sym typeface="字由点字典黑" panose="02010600030101010101" charset="-122"/>
                </a:rPr>
                <a:t>运行时间：快速选择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" panose="02010600030101010101" charset="-122"/>
                  <a:sym typeface="字由点字典黑" panose="02010600030101010101" charset="-122"/>
                </a:rPr>
                <a:t>&lt;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" panose="02010600030101010101" charset="-122"/>
                  <a:sym typeface="字由点字典黑" panose="02010600030101010101" charset="-122"/>
                </a:rPr>
                <a:t>堆调整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" panose="02010600030101010101" charset="-122"/>
                  <a:sym typeface="字由点字典黑" panose="02010600030101010101" charset="-122"/>
                </a:rPr>
                <a:t>&lt;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" panose="02010600030101010101" charset="-122"/>
                  <a:sym typeface="字由点字典黑" panose="02010600030101010101" charset="-122"/>
                </a:rPr>
                <a:t>选择排序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字由点字典黑" panose="02010600030101010101" charset="-122"/>
                <a:sym typeface="字由点字典黑" panose="02010600030101010101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字由点字典黑" panose="02010600030101010101" charset="-122"/>
                <a:sym typeface="字由点字典黑" panose="0201060003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" panose="02010600030101010101" charset="-122"/>
                  <a:sym typeface="字由点字典黑" panose="02010600030101010101" charset="-122"/>
                </a:rPr>
                <a:t>分析：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字由点字典黑" panose="02010600030101010101" charset="-122"/>
                <a:sym typeface="字由点字典黑" panose="0201060003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字由点字典黑" panose="02010600030101010101" charset="-122"/>
                </a:rPr>
                <a:t>选择排序：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每次遍历都需访问整个数组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字由点字典黑" panose="02010600030101010101" charset="-122"/>
                </a:rPr>
                <a:t>，比较开销较大，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效率最低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字由点字典黑" panose="02010600030101010101" charset="-122"/>
                <a:sym typeface="字由点字典黑" panose="0201060003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" panose="02010600030101010101" charset="-122"/>
                  <a:sym typeface="字由点字典黑" panose="02010600030101010101" charset="-122"/>
                </a:rPr>
                <a:t>堆排序和随机排序只是找出</a:t>
              </a:r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" panose="02010600030101010101" charset="-122"/>
                  <a:sym typeface="字由点字典黑" panose="02010600030101010101" charset="-122"/>
                </a:rPr>
                <a:t>TopK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" panose="02010600030101010101" charset="-122"/>
                  <a:sym typeface="字由点字典黑" panose="02010600030101010101" charset="-122"/>
                </a:rPr>
                <a:t>，而不排序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字由点字典黑" panose="02010600030101010101" charset="-122"/>
                <a:sym typeface="字由点字典黑" panose="0201060003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字由点字典黑" panose="02010600030101010101" charset="-122"/>
                </a:rPr>
                <a:t>堆调整：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仅需维护大小为 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K 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的堆，较高效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字由点字典黑" panose="0201060003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" panose="02010600030101010101" charset="-122"/>
                  <a:sym typeface="字由点字典黑" panose="02010600030101010101" charset="-122"/>
                </a:rPr>
                <a:t>快速选择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" panose="02010600030101010101" charset="-122"/>
                  <a:sym typeface="字由点字典黑" panose="02010600030101010101" charset="-122"/>
                </a:rPr>
                <a:t>：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平均情况：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O(n)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（通过优化每次基准值接近中间值）</a:t>
              </a:r>
            </a:p>
            <a:p>
              <a:endPara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</a:t>
              </a:r>
              <a:r>
                <a:rPr lang="en-US" altLang="zh-CN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zh-CN" altLang="en-US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越接近</a:t>
              </a:r>
              <a:r>
                <a:rPr lang="en-US" altLang="zh-CN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时，快速排序会比堆排序更高效</a:t>
              </a:r>
            </a:p>
            <a:p>
              <a:pPr>
                <a:lnSpc>
                  <a:spcPct val="150000"/>
                </a:lnSpc>
              </a:pP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字由点字典黑" panose="02010600030101010101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字由点字典黑" panose="02010600030101010101" charset="-122"/>
                <a:sym typeface="字由点字典黑" panose="02010600030101010101" charset="-122"/>
              </a:endParaRPr>
            </a:p>
            <a:p>
              <a:pPr>
                <a:lnSpc>
                  <a:spcPct val="150000"/>
                </a:lnSpc>
              </a:pPr>
              <a:endParaRPr lang="en-GB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54000" y="944552"/>
              <a:ext cx="4318947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实测数据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2400" y="182442"/>
              <a:ext cx="4318947" cy="51296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效率测试</a:t>
              </a:r>
              <a:endParaRPr lang="en-GB" altLang="zh-CN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DA0FF7C-7FF3-95ED-8886-B4EF90A9A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100676"/>
              </p:ext>
            </p:extLst>
          </p:nvPr>
        </p:nvGraphicFramePr>
        <p:xfrm>
          <a:off x="173951" y="2180025"/>
          <a:ext cx="8431530" cy="2455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255">
                  <a:extLst>
                    <a:ext uri="{9D8B030D-6E8A-4147-A177-3AD203B41FA5}">
                      <a16:colId xmlns:a16="http://schemas.microsoft.com/office/drawing/2014/main" val="1093417008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969000281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314409901"/>
                    </a:ext>
                  </a:extLst>
                </a:gridCol>
                <a:gridCol w="1346834">
                  <a:extLst>
                    <a:ext uri="{9D8B030D-6E8A-4147-A177-3AD203B41FA5}">
                      <a16:colId xmlns:a16="http://schemas.microsoft.com/office/drawing/2014/main" val="158701196"/>
                    </a:ext>
                  </a:extLst>
                </a:gridCol>
                <a:gridCol w="1463676">
                  <a:extLst>
                    <a:ext uri="{9D8B030D-6E8A-4147-A177-3AD203B41FA5}">
                      <a16:colId xmlns:a16="http://schemas.microsoft.com/office/drawing/2014/main" val="3230354178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1472083526"/>
                    </a:ext>
                  </a:extLst>
                </a:gridCol>
              </a:tblGrid>
              <a:tr h="365578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数据量</a:t>
                      </a:r>
                      <a:endParaRPr lang="en-US" altLang="zh-CN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40000000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50000000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3313448517"/>
                  </a:ext>
                </a:extLst>
              </a:tr>
              <a:tr h="69716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选择排序时间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(ms)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136.399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273.517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414.098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545.697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694.876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3200783290"/>
                  </a:ext>
                </a:extLst>
              </a:tr>
              <a:tr h="696472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堆调整时间</a:t>
                      </a:r>
                    </a:p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ms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12.2619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24.5156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36.8735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48.3009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62.1179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2889270393"/>
                  </a:ext>
                </a:extLst>
              </a:tr>
              <a:tr h="696472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快速选择时间</a:t>
                      </a:r>
                    </a:p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ms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23.4125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48.2451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71.1241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94.6436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119.7457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1316479"/>
                  </a:ext>
                </a:extLst>
              </a:tr>
            </a:tbl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07F88045-C4F3-A6A4-21DF-44877E505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219" y="495300"/>
            <a:ext cx="7670233" cy="58674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1CBE68D-EEA5-DC87-1566-900BC3ADEF00}"/>
              </a:ext>
            </a:extLst>
          </p:cNvPr>
          <p:cNvSpPr txBox="1"/>
          <p:nvPr/>
        </p:nvSpPr>
        <p:spPr>
          <a:xfrm>
            <a:off x="10075645" y="6593140"/>
            <a:ext cx="6705600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快速选择在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k=10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时优于堆调整，主要得益于其高度优化的实现、缓存友好的内存访问模式，以及均匀数据分布下的高效分区。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堆调整的理论时间复杂度优势被其常数因子和缓存劣势抵消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04800" y="713662"/>
            <a:ext cx="17587708" cy="7888688"/>
            <a:chOff x="204453" y="486888"/>
            <a:chExt cx="11725138" cy="5259125"/>
          </a:xfrm>
        </p:grpSpPr>
        <p:grpSp>
          <p:nvGrpSpPr>
            <p:cNvPr id="35" name="组合 34"/>
            <p:cNvGrpSpPr/>
            <p:nvPr/>
          </p:nvGrpSpPr>
          <p:grpSpPr>
            <a:xfrm>
              <a:off x="204453" y="1691734"/>
              <a:ext cx="2947560" cy="2280286"/>
              <a:chOff x="204453" y="1691734"/>
              <a:chExt cx="2947560" cy="2280286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560053" y="1691734"/>
                <a:ext cx="1539103" cy="1292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204453" y="3333383"/>
                <a:ext cx="2844800" cy="638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实现选择排序、冒泡排序、插入排序、合并排序、快速排序算法</a:t>
                </a:r>
                <a:endParaRPr lang="en-US" altLang="zh-CN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672475" y="2877428"/>
                <a:ext cx="2479538" cy="348813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>
                  <a:buSzPct val="25000"/>
                </a:pPr>
                <a:r>
                  <a:rPr lang="zh-CN" altLang="en-US" sz="2800" spc="192" dirty="0">
                    <a:solidFill>
                      <a:srgbClr val="5454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"/>
                    <a:sym typeface="思源宋体"/>
                  </a:rPr>
                  <a:t>算法原理</a:t>
                </a:r>
                <a:endParaRPr lang="en-US" altLang="zh-CN" sz="2800" spc="192" dirty="0">
                  <a:solidFill>
                    <a:srgbClr val="5454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宋体"/>
                  <a:sym typeface="思源宋体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3608053" y="2004199"/>
              <a:ext cx="4972140" cy="3192329"/>
              <a:chOff x="3667567" y="2004199"/>
              <a:chExt cx="4972140" cy="3192329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3667567" y="2004199"/>
                <a:ext cx="1539103" cy="129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6268968" y="4062029"/>
                <a:ext cx="2370739" cy="1134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 algn="just">
                  <a:lnSpc>
                    <a:spcPct val="150000"/>
                  </a:lnSpc>
                </a:pP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分别以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n=10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万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, n=20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万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, n=30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万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, n=40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万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, n=50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万</a:t>
                </a:r>
                <a:r>
                  <a:rPr lang="zh-CN" altLang="en-US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画出不同排序算法在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20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个随机样本的平均运行时间与输入规模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n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的关系</a:t>
                </a:r>
                <a:endParaRPr lang="en-US" altLang="zh-CN" sz="13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789430" y="3283775"/>
                <a:ext cx="2479538" cy="348813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 lvl="0" algn="l">
                  <a:buClrTx/>
                  <a:buSzPct val="25000"/>
                  <a:buFontTx/>
                </a:pPr>
                <a:r>
                  <a:rPr lang="zh-CN" altLang="en-US" sz="2800" spc="192" dirty="0">
                    <a:solidFill>
                      <a:srgbClr val="5454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"/>
                    <a:sym typeface="思源宋体"/>
                  </a:rPr>
                  <a:t>效率分析</a:t>
                </a: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3274320" y="2464420"/>
              <a:ext cx="4747224" cy="3281593"/>
              <a:chOff x="3813475" y="2464420"/>
              <a:chExt cx="4747224" cy="3281593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7021596" y="2464420"/>
                <a:ext cx="1539103" cy="129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3813475" y="3780091"/>
                <a:ext cx="2370739" cy="1965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画出理论效率分析的曲线和实测的效率曲线</a:t>
                </a:r>
                <a:r>
                  <a:rPr lang="zh-CN" altLang="en-US" sz="1800" b="1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zh-CN" altLang="zh-CN" sz="1800" b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以输入规模为</a:t>
                </a:r>
                <a:r>
                  <a:rPr lang="en-US" altLang="zh-CN" sz="1800" b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10</a:t>
                </a:r>
                <a:r>
                  <a:rPr lang="zh-CN" altLang="zh-CN" sz="1800" b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万的数据运行时间为基准点</a:t>
                </a:r>
                <a:r>
                  <a:rPr lang="zh-CN" altLang="en-US" sz="1800" b="1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endParaRPr lang="en-US" altLang="zh-CN" sz="18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计算输入规模为其他值的理论运行时间，画出不同规模数据的理论运行时间曲线，并与实测的效率曲线进行比较</a:t>
                </a:r>
                <a:endParaRPr lang="en-US" altLang="zh-CN" sz="13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240797" y="3704043"/>
                <a:ext cx="1220251" cy="34798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>
                  <a:buSzPct val="25000"/>
                </a:pPr>
                <a:r>
                  <a:rPr lang="zh-CN" altLang="en-US" sz="2800" spc="192" dirty="0">
                    <a:solidFill>
                      <a:srgbClr val="5454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"/>
                    <a:sym typeface="思源宋体"/>
                  </a:rPr>
                  <a:t>算法对比</a:t>
                </a: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8965699" y="2769368"/>
              <a:ext cx="2963892" cy="2976645"/>
              <a:chOff x="8965699" y="2769368"/>
              <a:chExt cx="2963892" cy="2976645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9381515" y="2769368"/>
                <a:ext cx="1539103" cy="129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8965699" y="4393164"/>
                <a:ext cx="2370739" cy="1352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 indent="259080" algn="just">
                  <a:lnSpc>
                    <a:spcPct val="150000"/>
                  </a:lnSpc>
                </a:pP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现在有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10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亿的数据（每个数据四个字节），请快速挑选出最大的十个数，并在小规模数据上验证算法的正确性。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3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9450053" y="3972020"/>
                <a:ext cx="2479538" cy="34798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>
                  <a:buSzPct val="25000"/>
                </a:pPr>
                <a:r>
                  <a:rPr lang="en-US" altLang="zh-CN" sz="2800" spc="192" dirty="0">
                    <a:solidFill>
                      <a:srgbClr val="5454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"/>
                    <a:sym typeface="思源宋体"/>
                  </a:rPr>
                  <a:t>TOPK</a:t>
                </a:r>
                <a:r>
                  <a:rPr lang="zh-CN" altLang="en-US" sz="2800" spc="192" dirty="0">
                    <a:solidFill>
                      <a:srgbClr val="5454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"/>
                    <a:sym typeface="思源宋体"/>
                  </a:rPr>
                  <a:t>问题</a:t>
                </a: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498126" y="486888"/>
              <a:ext cx="3402753" cy="8813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370965">
                <a:buSzPct val="25000"/>
                <a:defRPr/>
              </a:pPr>
              <a:r>
                <a:rPr lang="en-US" altLang="zh-CN" sz="8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505224" cy="10287000"/>
          </a:xfrm>
          <a:custGeom>
            <a:avLst/>
            <a:gdLst/>
            <a:ahLst/>
            <a:cxnLst/>
            <a:rect l="l" t="t" r="r" b="b"/>
            <a:pathLst>
              <a:path w="7505224" h="10287000">
                <a:moveTo>
                  <a:pt x="0" y="0"/>
                </a:moveTo>
                <a:lnTo>
                  <a:pt x="7505224" y="0"/>
                </a:lnTo>
                <a:lnTo>
                  <a:pt x="75052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827135" y="3162300"/>
            <a:ext cx="7576820" cy="2193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550"/>
              </a:lnSpc>
            </a:pPr>
            <a:r>
              <a:rPr lang="en-US" sz="1325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Bold" panose="00020600040101010101" charset="-122"/>
                <a:sym typeface="字由点字典黑 Bold" panose="00020600040101010101" charset="-122"/>
              </a:rPr>
              <a:t>THANKS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445135" y="470535"/>
            <a:ext cx="17312640" cy="3810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AutoShape 6"/>
          <p:cNvSpPr/>
          <p:nvPr/>
        </p:nvSpPr>
        <p:spPr>
          <a:xfrm>
            <a:off x="445400" y="9817787"/>
            <a:ext cx="17283433" cy="0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AutoShape 7"/>
          <p:cNvSpPr/>
          <p:nvPr/>
        </p:nvSpPr>
        <p:spPr>
          <a:xfrm>
            <a:off x="445400" y="473864"/>
            <a:ext cx="28575" cy="9343924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AutoShape 8"/>
          <p:cNvSpPr/>
          <p:nvPr/>
        </p:nvSpPr>
        <p:spPr>
          <a:xfrm>
            <a:off x="17728833" y="473864"/>
            <a:ext cx="0" cy="9343924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477875" y="5587365"/>
            <a:ext cx="2926080" cy="559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760"/>
              </a:lnSpc>
            </a:pPr>
            <a:r>
              <a:rPr 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" panose="02010600030101010101" charset="-122"/>
              </a:rPr>
              <a:t>汇报人：</a:t>
            </a:r>
            <a:r>
              <a:rPr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 Bold" panose="00020600040101010101" charset="-122"/>
              </a:rPr>
              <a:t>李文俊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160" y="8648913"/>
            <a:ext cx="2103488" cy="7553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62000" y="1606421"/>
            <a:ext cx="15410057" cy="4527680"/>
            <a:chOff x="508000" y="1070946"/>
            <a:chExt cx="10273371" cy="3018453"/>
          </a:xfrm>
        </p:grpSpPr>
        <p:sp>
          <p:nvSpPr>
            <p:cNvPr id="134" name="矩形 133"/>
            <p:cNvSpPr/>
            <p:nvPr/>
          </p:nvSpPr>
          <p:spPr>
            <a:xfrm rot="5400000">
              <a:off x="1487973" y="90973"/>
              <a:ext cx="3018453" cy="49784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6318227" y="1943519"/>
              <a:ext cx="4463144" cy="110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defTabSz="913765">
                <a:lnSpc>
                  <a:spcPct val="150000"/>
                </a:lnSpc>
                <a:buSzPct val="25000"/>
                <a:defRPr sz="105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</a:lstStyle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每一趟从待排序的数据元素中选出</a:t>
              </a: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最小（或最大）的一个元素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，顺序放在</a:t>
              </a: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已排好序的数列的最后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，直到全部待排序的数据元素排完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575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6318227" y="1383510"/>
              <a:ext cx="2934872" cy="441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kumimoji="0" sz="12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算法描述</a:t>
              </a:r>
            </a:p>
          </p:txBody>
        </p:sp>
        <p:sp>
          <p:nvSpPr>
            <p:cNvPr id="272" name="矩形 271"/>
            <p:cNvSpPr/>
            <p:nvPr/>
          </p:nvSpPr>
          <p:spPr>
            <a:xfrm rot="5400000">
              <a:off x="5309383" y="2279047"/>
              <a:ext cx="1711066" cy="1295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-838200" y="420889"/>
            <a:ext cx="684240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66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en-US" altLang="zh-CN" sz="6600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selectionSort">
            <a:extLst>
              <a:ext uri="{FF2B5EF4-FFF2-40B4-BE49-F238E27FC236}">
                <a16:creationId xmlns:a16="http://schemas.microsoft.com/office/drawing/2014/main" id="{170D6848-A681-169E-5743-72EA1811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6134102"/>
            <a:ext cx="8392091" cy="2566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5EBBEF1-1D52-D7C7-84E2-03A3DA102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468078"/>
            <a:ext cx="5884198" cy="318768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45D9C72-473C-7B3E-1AA5-DBCA779221AD}"/>
              </a:ext>
            </a:extLst>
          </p:cNvPr>
          <p:cNvSpPr txBox="1"/>
          <p:nvPr/>
        </p:nvSpPr>
        <p:spPr>
          <a:xfrm>
            <a:off x="1066800" y="1770115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伪代码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12D633B-C6E6-4A6D-3CCE-A65B50175BCB}"/>
                  </a:ext>
                </a:extLst>
              </p:cNvPr>
              <p:cNvSpPr txBox="1"/>
              <p:nvPr/>
            </p:nvSpPr>
            <p:spPr>
              <a:xfrm>
                <a:off x="1222080" y="6238194"/>
                <a:ext cx="9564254" cy="20090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算法复杂度：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最坏时间复杂度：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最好时间复杂度：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平均时间复杂度：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12D633B-C6E6-4A6D-3CCE-A65B50175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080" y="6238194"/>
                <a:ext cx="9564254" cy="2009012"/>
              </a:xfrm>
              <a:prstGeom prst="rect">
                <a:avLst/>
              </a:prstGeom>
              <a:blipFill>
                <a:blip r:embed="rId7"/>
                <a:stretch>
                  <a:fillRect l="-956" b="-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6B0FF-411A-A635-4C9F-B1C8489C0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9618BDAD-2ABA-CA50-387A-4A272F266E4E}"/>
              </a:ext>
            </a:extLst>
          </p:cNvPr>
          <p:cNvSpPr txBox="1"/>
          <p:nvPr/>
        </p:nvSpPr>
        <p:spPr>
          <a:xfrm>
            <a:off x="9509684" y="1257300"/>
            <a:ext cx="7543800" cy="59093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A57BC7-A826-85DE-252C-59182B90F3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55999AA-94C6-4F0C-55EF-E759DCA4D488}"/>
              </a:ext>
            </a:extLst>
          </p:cNvPr>
          <p:cNvSpPr txBox="1"/>
          <p:nvPr/>
        </p:nvSpPr>
        <p:spPr>
          <a:xfrm>
            <a:off x="-838200" y="420889"/>
            <a:ext cx="684240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66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效率测试</a:t>
            </a:r>
            <a:endParaRPr lang="en-US" altLang="zh-CN" sz="6600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F6E159-35A0-5183-A409-3202BE86DD18}"/>
              </a:ext>
            </a:extLst>
          </p:cNvPr>
          <p:cNvSpPr txBox="1"/>
          <p:nvPr/>
        </p:nvSpPr>
        <p:spPr>
          <a:xfrm>
            <a:off x="306434" y="2355761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测试数据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D3D357A-1376-E5CB-D407-428E9A34612B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3978587"/>
              </p:ext>
            </p:extLst>
          </p:nvPr>
        </p:nvGraphicFramePr>
        <p:xfrm>
          <a:off x="381000" y="3185335"/>
          <a:ext cx="8431530" cy="2247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46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数据量</a:t>
                      </a:r>
                      <a:endParaRPr lang="en-US" altLang="zh-CN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500000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单次排序时间（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ms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6170.62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25068.6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56081.8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100140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156547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5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理论时间</a:t>
                      </a:r>
                    </a:p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ms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6170.62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24682.48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55535.58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55535.58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154265.5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5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相对误差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(%)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1.564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0.983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1.428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1.4789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23745984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C875273-6083-7BD6-EE51-2E0C48378499}"/>
                  </a:ext>
                </a:extLst>
              </p:cNvPr>
              <p:cNvSpPr txBox="1"/>
              <p:nvPr/>
            </p:nvSpPr>
            <p:spPr>
              <a:xfrm>
                <a:off x="0" y="5898564"/>
                <a:ext cx="9565240" cy="751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dirty="0" smtClean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理论</m:t>
                          </m:r>
                        </m:sub>
                      </m:sSub>
                      <m:r>
                        <a:rPr lang="en-US" altLang="zh-CN" sz="1800" i="1" dirty="0">
                          <a:latin typeface="Cambria Math" panose="02040503050406030204" pitchFamily="18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基准</m:t>
                          </m:r>
                        </m:sub>
                      </m:sSub>
                      <m:r>
                        <a:rPr lang="en-US" altLang="zh-CN" sz="1800" i="1" dirty="0">
                          <a:latin typeface="Cambria Math" panose="02040503050406030204" pitchFamily="18" charset="0"/>
                          <a:cs typeface="Cambria Math" panose="02040503050406030204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1800" i="1" dirty="0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800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  <m:t>理论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1800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sz="1800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  <m:t>基准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C875273-6083-7BD6-EE51-2E0C48378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98564"/>
                <a:ext cx="9565240" cy="751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A3C725FD-B1C5-91F6-97E1-CBDACFDFAC86}"/>
              </a:ext>
            </a:extLst>
          </p:cNvPr>
          <p:cNvSpPr txBox="1"/>
          <p:nvPr/>
        </p:nvSpPr>
        <p:spPr>
          <a:xfrm>
            <a:off x="1600200" y="6074349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191350A-5E06-6C70-F87B-65E9D8B8ACD6}"/>
                  </a:ext>
                </a:extLst>
              </p:cNvPr>
              <p:cNvSpPr txBox="1"/>
              <p:nvPr/>
            </p:nvSpPr>
            <p:spPr>
              <a:xfrm>
                <a:off x="9914310" y="7810500"/>
                <a:ext cx="6537884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/>
                  <a:t>误差在合理范围内，符合</a:t>
                </a:r>
                <a:r>
                  <a:rPr lang="en-US" altLang="zh-CN" sz="3200" b="1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3200" b="1" dirty="0"/>
                  <a:t>)</a:t>
                </a:r>
                <a:r>
                  <a:rPr lang="zh-CN" altLang="en-US" sz="3200" b="1" dirty="0"/>
                  <a:t>曲线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191350A-5E06-6C70-F87B-65E9D8B8A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310" y="7810500"/>
                <a:ext cx="6537884" cy="595932"/>
              </a:xfrm>
              <a:prstGeom prst="rect">
                <a:avLst/>
              </a:prstGeom>
              <a:blipFill>
                <a:blip r:embed="rId7"/>
                <a:stretch>
                  <a:fillRect l="-2330" t="-17347" r="-1678" b="-336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F4C7A611-66B8-F0D9-6B0B-6BA1386F06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032" y="1926118"/>
            <a:ext cx="6646780" cy="50845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6457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132DF-BED6-1F2D-989F-86F0A345B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1C705A3-AF20-546E-64FB-A66B0F9E9EAE}"/>
              </a:ext>
            </a:extLst>
          </p:cNvPr>
          <p:cNvGrpSpPr/>
          <p:nvPr/>
        </p:nvGrpSpPr>
        <p:grpSpPr>
          <a:xfrm>
            <a:off x="762000" y="1606421"/>
            <a:ext cx="15416984" cy="4527680"/>
            <a:chOff x="508000" y="1070946"/>
            <a:chExt cx="10277989" cy="3018453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C47F3E16-3150-371E-404F-4A05AC29EE1D}"/>
                </a:ext>
              </a:extLst>
            </p:cNvPr>
            <p:cNvSpPr/>
            <p:nvPr/>
          </p:nvSpPr>
          <p:spPr>
            <a:xfrm rot="5400000">
              <a:off x="1487973" y="90973"/>
              <a:ext cx="3018453" cy="49784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4150808C-6C0B-B8FF-2997-4F172D1099F9}"/>
                </a:ext>
              </a:extLst>
            </p:cNvPr>
            <p:cNvSpPr txBox="1"/>
            <p:nvPr/>
          </p:nvSpPr>
          <p:spPr>
            <a:xfrm>
              <a:off x="6322845" y="2014791"/>
              <a:ext cx="4463144" cy="1136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defTabSz="913765">
                <a:lnSpc>
                  <a:spcPct val="150000"/>
                </a:lnSpc>
                <a:buSzPct val="25000"/>
                <a:defRPr sz="105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</a:lstStyle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在待排序的一组数中，将</a:t>
              </a: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相邻的两个数进行比较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，若前面的数比后面的数大就交换两数，否则不交换。如此下去，直至最终完成排序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每一趟能够把待排序中最大的数交换到最后</a:t>
              </a:r>
              <a:endPara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724BD627-9058-69D4-C977-7D35C71CAEBC}"/>
                </a:ext>
              </a:extLst>
            </p:cNvPr>
            <p:cNvSpPr txBox="1"/>
            <p:nvPr/>
          </p:nvSpPr>
          <p:spPr>
            <a:xfrm>
              <a:off x="6318227" y="1383510"/>
              <a:ext cx="2934872" cy="441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kumimoji="0" sz="12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算法描述</a:t>
              </a: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5F204AA2-593D-D7BF-38AC-810EC90FE4B3}"/>
                </a:ext>
              </a:extLst>
            </p:cNvPr>
            <p:cNvSpPr/>
            <p:nvPr/>
          </p:nvSpPr>
          <p:spPr>
            <a:xfrm rot="5400000">
              <a:off x="5309383" y="2279047"/>
              <a:ext cx="1711066" cy="1295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2A0496E-943D-D522-F442-628BAD22C0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D67A831-3FC3-7386-54FD-0EF487646B38}"/>
              </a:ext>
            </a:extLst>
          </p:cNvPr>
          <p:cNvSpPr txBox="1"/>
          <p:nvPr/>
        </p:nvSpPr>
        <p:spPr>
          <a:xfrm>
            <a:off x="-838200" y="420889"/>
            <a:ext cx="684240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66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  <a:endParaRPr lang="en-US" altLang="zh-CN" sz="6600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AF4137-6E46-0B7B-7956-3325C759CF4A}"/>
              </a:ext>
            </a:extLst>
          </p:cNvPr>
          <p:cNvSpPr txBox="1"/>
          <p:nvPr/>
        </p:nvSpPr>
        <p:spPr>
          <a:xfrm>
            <a:off x="1066800" y="1770115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伪代码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6155C40-5275-7CB4-5F21-60D29BCC686E}"/>
                  </a:ext>
                </a:extLst>
              </p:cNvPr>
              <p:cNvSpPr txBox="1"/>
              <p:nvPr/>
            </p:nvSpPr>
            <p:spPr>
              <a:xfrm>
                <a:off x="1069109" y="6309481"/>
                <a:ext cx="9564254" cy="19022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时间复杂度：</a:t>
                </a:r>
                <a:r>
                  <a:rPr lang="zh-CN" altLang="en-US" sz="2000" b="1" u="sng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加入了</a:t>
                </a:r>
                <a:r>
                  <a:rPr lang="en-US" altLang="zh-CN" sz="2000" b="1" u="sng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flag</a:t>
                </a:r>
                <a:r>
                  <a:rPr lang="zh-CN" altLang="en-US" sz="2000" b="1" u="sng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标志位判断是否排序完成</a:t>
                </a:r>
                <a:endParaRPr lang="en-US" altLang="zh-CN" sz="2000" b="1" u="sng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最坏时间复杂度：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  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逆序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最好时间复杂度：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O(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    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顺序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平均时间复杂度：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6155C40-5275-7CB4-5F21-60D29BCC6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109" y="6309481"/>
                <a:ext cx="9564254" cy="1902252"/>
              </a:xfrm>
              <a:prstGeom prst="rect">
                <a:avLst/>
              </a:prstGeom>
              <a:blipFill>
                <a:blip r:embed="rId5"/>
                <a:stretch>
                  <a:fillRect l="-637" b="-4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 descr="bubbleSort">
            <a:extLst>
              <a:ext uri="{FF2B5EF4-FFF2-40B4-BE49-F238E27FC236}">
                <a16:creationId xmlns:a16="http://schemas.microsoft.com/office/drawing/2014/main" id="{B192B0DC-EC1D-A472-3AEC-000EE740F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3982" y="5502026"/>
            <a:ext cx="8249558" cy="2566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075849-B967-3CA4-6C08-17421DC7BB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638" y="2620957"/>
            <a:ext cx="7280321" cy="31855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7838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120C5-3311-C988-C6B6-EC7C4064C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5875F9C3-DBCB-B5F8-42A6-3C3A40028039}"/>
              </a:ext>
            </a:extLst>
          </p:cNvPr>
          <p:cNvSpPr txBox="1"/>
          <p:nvPr/>
        </p:nvSpPr>
        <p:spPr>
          <a:xfrm>
            <a:off x="9509684" y="1257300"/>
            <a:ext cx="7543800" cy="59093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598331-B83A-EA48-DB30-8556D37BC1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B06F708-34D2-BFE3-3F78-0D7E752B373C}"/>
              </a:ext>
            </a:extLst>
          </p:cNvPr>
          <p:cNvSpPr txBox="1"/>
          <p:nvPr/>
        </p:nvSpPr>
        <p:spPr>
          <a:xfrm>
            <a:off x="-838200" y="420889"/>
            <a:ext cx="684240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66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效率测试</a:t>
            </a:r>
            <a:endParaRPr lang="en-US" altLang="zh-CN" sz="6600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3E9AAC-B4F2-0FAA-3E8D-8886FF6C5974}"/>
              </a:ext>
            </a:extLst>
          </p:cNvPr>
          <p:cNvSpPr txBox="1"/>
          <p:nvPr/>
        </p:nvSpPr>
        <p:spPr>
          <a:xfrm>
            <a:off x="306434" y="2355761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测试数据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F8458EB-2623-80BC-16B0-C8D36CF1D4EA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381000" y="3185335"/>
          <a:ext cx="8431530" cy="2247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46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数据量</a:t>
                      </a:r>
                      <a:endParaRPr lang="en-US" altLang="zh-CN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500000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单次排序时间（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ms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23236.8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96038.6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217758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389013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609887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5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理论时间</a:t>
                      </a:r>
                    </a:p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ms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23236.8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92947.2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209131.2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371788.8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580920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5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相对误差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(%)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3.32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4.12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4.63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4.98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23745984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3A0F84F-8ACC-10E5-9F1A-BDF62217BDDB}"/>
                  </a:ext>
                </a:extLst>
              </p:cNvPr>
              <p:cNvSpPr txBox="1"/>
              <p:nvPr/>
            </p:nvSpPr>
            <p:spPr>
              <a:xfrm>
                <a:off x="-185855" y="5898563"/>
                <a:ext cx="9565240" cy="751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dirty="0" smtClean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理论</m:t>
                          </m:r>
                        </m:sub>
                      </m:sSub>
                      <m:r>
                        <a:rPr lang="en-US" altLang="zh-CN" sz="1800" i="1" dirty="0">
                          <a:latin typeface="Cambria Math" panose="02040503050406030204" pitchFamily="18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基准</m:t>
                          </m:r>
                        </m:sub>
                      </m:sSub>
                      <m:r>
                        <a:rPr lang="en-US" altLang="zh-CN" sz="1800" i="1" dirty="0">
                          <a:latin typeface="Cambria Math" panose="02040503050406030204" pitchFamily="18" charset="0"/>
                          <a:cs typeface="Cambria Math" panose="02040503050406030204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1800" i="1" dirty="0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800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  <m:t>理论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1800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sz="1800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  <m:t>基准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3A0F84F-8ACC-10E5-9F1A-BDF62217B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5855" y="5898563"/>
                <a:ext cx="9565240" cy="751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07032BD1-ED31-856E-4180-98D93D141D6D}"/>
              </a:ext>
            </a:extLst>
          </p:cNvPr>
          <p:cNvSpPr txBox="1"/>
          <p:nvPr/>
        </p:nvSpPr>
        <p:spPr>
          <a:xfrm>
            <a:off x="1600200" y="6074349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1E065F4-F88A-941B-FF31-D7BB0A01ACE2}"/>
                  </a:ext>
                </a:extLst>
              </p:cNvPr>
              <p:cNvSpPr txBox="1"/>
              <p:nvPr/>
            </p:nvSpPr>
            <p:spPr>
              <a:xfrm>
                <a:off x="9914310" y="7810500"/>
                <a:ext cx="6537884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/>
                  <a:t>误差在合理范围内，符合</a:t>
                </a:r>
                <a:r>
                  <a:rPr lang="en-US" altLang="zh-CN" sz="3200" b="1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3200" b="1" dirty="0"/>
                  <a:t>)</a:t>
                </a:r>
                <a:r>
                  <a:rPr lang="zh-CN" altLang="en-US" sz="3200" b="1" dirty="0"/>
                  <a:t>曲线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1E065F4-F88A-941B-FF31-D7BB0A01A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310" y="7810500"/>
                <a:ext cx="6537884" cy="595932"/>
              </a:xfrm>
              <a:prstGeom prst="rect">
                <a:avLst/>
              </a:prstGeom>
              <a:blipFill>
                <a:blip r:embed="rId7"/>
                <a:stretch>
                  <a:fillRect l="-2330" t="-17347" r="-1678" b="-336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1F1753A-0729-9F7B-9A65-CCFFE90161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2752" y="1305981"/>
            <a:ext cx="8001000" cy="61204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7584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44A2B-9399-861D-BBDE-1E1FF1864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A833BD1-F960-426B-390D-26583A2CD19C}"/>
              </a:ext>
            </a:extLst>
          </p:cNvPr>
          <p:cNvGrpSpPr/>
          <p:nvPr/>
        </p:nvGrpSpPr>
        <p:grpSpPr>
          <a:xfrm>
            <a:off x="725715" y="1648574"/>
            <a:ext cx="15657285" cy="4866525"/>
            <a:chOff x="508000" y="1070946"/>
            <a:chExt cx="10305144" cy="3018453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ADCFD7A6-2DE3-A446-B5C2-1153890481D9}"/>
                </a:ext>
              </a:extLst>
            </p:cNvPr>
            <p:cNvSpPr/>
            <p:nvPr/>
          </p:nvSpPr>
          <p:spPr>
            <a:xfrm rot="5400000">
              <a:off x="1487973" y="90973"/>
              <a:ext cx="3018453" cy="49784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A928A888-DD2E-DD89-2E87-F163D0DF1028}"/>
                </a:ext>
              </a:extLst>
            </p:cNvPr>
            <p:cNvSpPr txBox="1"/>
            <p:nvPr/>
          </p:nvSpPr>
          <p:spPr>
            <a:xfrm>
              <a:off x="6350000" y="1943519"/>
              <a:ext cx="4463144" cy="582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defTabSz="913765">
                <a:lnSpc>
                  <a:spcPct val="150000"/>
                </a:lnSpc>
                <a:buSzPct val="25000"/>
                <a:defRPr sz="105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</a:lstStyle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将一个元素</a:t>
              </a: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插入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已经排好序的部分中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，从而得到一个新的有序序列。重复进行，直到所有元素都被插入到有序序列中。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897E4DCF-F63E-6BCA-15B2-85C0820FF17A}"/>
                </a:ext>
              </a:extLst>
            </p:cNvPr>
            <p:cNvSpPr txBox="1"/>
            <p:nvPr/>
          </p:nvSpPr>
          <p:spPr>
            <a:xfrm>
              <a:off x="6318227" y="1383510"/>
              <a:ext cx="2934872" cy="441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kumimoji="0" sz="12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算法描述</a:t>
              </a: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78EF7A3D-735E-7F56-26C4-06F6D600E32A}"/>
                </a:ext>
              </a:extLst>
            </p:cNvPr>
            <p:cNvSpPr/>
            <p:nvPr/>
          </p:nvSpPr>
          <p:spPr>
            <a:xfrm rot="5400000">
              <a:off x="5309383" y="2279047"/>
              <a:ext cx="1711066" cy="1295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B38CE96-9CFE-6695-6596-93859680B0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77A75ED-3230-8C45-CEEB-02DFB0464270}"/>
              </a:ext>
            </a:extLst>
          </p:cNvPr>
          <p:cNvSpPr txBox="1"/>
          <p:nvPr/>
        </p:nvSpPr>
        <p:spPr>
          <a:xfrm>
            <a:off x="-838200" y="420889"/>
            <a:ext cx="684240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66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插入排序</a:t>
            </a:r>
            <a:endParaRPr lang="en-US" altLang="zh-CN" sz="6600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50E09A3-B18F-C983-186A-78AD8B7B7231}"/>
              </a:ext>
            </a:extLst>
          </p:cNvPr>
          <p:cNvSpPr txBox="1"/>
          <p:nvPr/>
        </p:nvSpPr>
        <p:spPr>
          <a:xfrm>
            <a:off x="1066800" y="1770115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伪代码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A3ED1DD-4641-89E8-F202-05527D899FE8}"/>
                  </a:ext>
                </a:extLst>
              </p:cNvPr>
              <p:cNvSpPr txBox="1"/>
              <p:nvPr/>
            </p:nvSpPr>
            <p:spPr>
              <a:xfrm>
                <a:off x="1371600" y="6705841"/>
                <a:ext cx="9564254" cy="19022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时间复杂度：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最坏时间复杂度：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最好时间复杂度：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O(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    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顺序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平均时间复杂度：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A3ED1DD-4641-89E8-F202-05527D899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705841"/>
                <a:ext cx="9564254" cy="1902252"/>
              </a:xfrm>
              <a:prstGeom prst="rect">
                <a:avLst/>
              </a:prstGeom>
              <a:blipFill>
                <a:blip r:embed="rId5"/>
                <a:stretch>
                  <a:fillRect l="-637" b="-4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图片 1">
            <a:extLst>
              <a:ext uri="{FF2B5EF4-FFF2-40B4-BE49-F238E27FC236}">
                <a16:creationId xmlns:a16="http://schemas.microsoft.com/office/drawing/2014/main" id="{8E5423A5-E0E1-96E8-1469-CE1E4FDE3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27" y="2737822"/>
            <a:ext cx="6819068" cy="2939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 descr="C:\Users\HW\桌面\insertionSort.gifinsertionSort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204698" y="5479891"/>
            <a:ext cx="7467600" cy="46504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5477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4A31B-C4BC-7BB2-6768-9377222C7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A698142E-07C4-B75F-5609-F0F9997A78BE}"/>
              </a:ext>
            </a:extLst>
          </p:cNvPr>
          <p:cNvSpPr txBox="1"/>
          <p:nvPr/>
        </p:nvSpPr>
        <p:spPr>
          <a:xfrm>
            <a:off x="9509684" y="1257300"/>
            <a:ext cx="7543800" cy="59093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4AF6B7-1F9D-C9A1-963E-D0289169E0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D70420F-BADA-DE1F-D3D6-2B282081F4EF}"/>
              </a:ext>
            </a:extLst>
          </p:cNvPr>
          <p:cNvSpPr txBox="1"/>
          <p:nvPr/>
        </p:nvSpPr>
        <p:spPr>
          <a:xfrm>
            <a:off x="-838200" y="420889"/>
            <a:ext cx="684240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66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效率测试</a:t>
            </a:r>
            <a:endParaRPr lang="en-US" altLang="zh-CN" sz="6600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328E05-9632-B16A-0629-0C8656FF5431}"/>
              </a:ext>
            </a:extLst>
          </p:cNvPr>
          <p:cNvSpPr txBox="1"/>
          <p:nvPr/>
        </p:nvSpPr>
        <p:spPr>
          <a:xfrm>
            <a:off x="306434" y="2355761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测试数据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F7B3BB1-564D-123C-13D8-6A489FEB061A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1628433"/>
              </p:ext>
            </p:extLst>
          </p:nvPr>
        </p:nvGraphicFramePr>
        <p:xfrm>
          <a:off x="381000" y="3185335"/>
          <a:ext cx="8431530" cy="2247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46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数据量</a:t>
                      </a:r>
                      <a:endParaRPr lang="en-US" altLang="zh-CN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400000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500000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单次排序时间（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ms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5195.16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20989.3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47182.9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83884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130862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5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理论时间</a:t>
                      </a:r>
                    </a:p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ms</a:t>
                      </a: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5195.16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20780.64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46756.44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83122.56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129879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5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相对误差</a:t>
                      </a:r>
                      <a:r>
                        <a:rPr lang="en-US" altLang="zh-CN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(%)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1.00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0.91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0.91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0.75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23745984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10C007C-B7B8-BD2D-9F06-54D74FF9469D}"/>
                  </a:ext>
                </a:extLst>
              </p:cNvPr>
              <p:cNvSpPr txBox="1"/>
              <p:nvPr/>
            </p:nvSpPr>
            <p:spPr>
              <a:xfrm>
                <a:off x="-185855" y="5898563"/>
                <a:ext cx="9565240" cy="751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dirty="0" smtClean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理论</m:t>
                          </m:r>
                        </m:sub>
                      </m:sSub>
                      <m:r>
                        <a:rPr lang="en-US" altLang="zh-CN" sz="1800" i="1" dirty="0">
                          <a:latin typeface="Cambria Math" panose="02040503050406030204" pitchFamily="18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基准</m:t>
                          </m:r>
                        </m:sub>
                      </m:sSub>
                      <m:r>
                        <a:rPr lang="en-US" altLang="zh-CN" sz="1800" i="1" dirty="0">
                          <a:latin typeface="Cambria Math" panose="02040503050406030204" pitchFamily="18" charset="0"/>
                          <a:cs typeface="Cambria Math" panose="02040503050406030204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1800" i="1" dirty="0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800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  <m:t>理论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1800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sz="1800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  <m:t>基准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10C007C-B7B8-BD2D-9F06-54D74FF94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5855" y="5898563"/>
                <a:ext cx="9565240" cy="751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4468B911-0CF4-F4E7-53D1-4B2583917EBC}"/>
              </a:ext>
            </a:extLst>
          </p:cNvPr>
          <p:cNvSpPr txBox="1"/>
          <p:nvPr/>
        </p:nvSpPr>
        <p:spPr>
          <a:xfrm>
            <a:off x="1600200" y="6074349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BEDE961-D100-B77D-76EC-6AAA928A7EDE}"/>
                  </a:ext>
                </a:extLst>
              </p:cNvPr>
              <p:cNvSpPr txBox="1"/>
              <p:nvPr/>
            </p:nvSpPr>
            <p:spPr>
              <a:xfrm>
                <a:off x="9914310" y="7810500"/>
                <a:ext cx="6537884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/>
                  <a:t>误差在合理范围内，符合</a:t>
                </a:r>
                <a:r>
                  <a:rPr lang="en-US" altLang="zh-CN" sz="3200" b="1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3200" b="1" dirty="0"/>
                  <a:t>)</a:t>
                </a:r>
                <a:r>
                  <a:rPr lang="zh-CN" altLang="en-US" sz="3200" b="1" dirty="0"/>
                  <a:t>曲线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BEDE961-D100-B77D-76EC-6AAA928A7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310" y="7810500"/>
                <a:ext cx="6537884" cy="595932"/>
              </a:xfrm>
              <a:prstGeom prst="rect">
                <a:avLst/>
              </a:prstGeom>
              <a:blipFill>
                <a:blip r:embed="rId7"/>
                <a:stretch>
                  <a:fillRect l="-2330" t="-17347" r="-1678" b="-336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6A6462F-7CAE-82B4-4F2E-9EB63C2FCF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9440" y="1425070"/>
            <a:ext cx="7584044" cy="58014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3348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8FCF4-B752-6A02-9D15-6F92B788F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FAAC075-8A3D-07A1-6D8E-9C8C96CB68F5}"/>
              </a:ext>
            </a:extLst>
          </p:cNvPr>
          <p:cNvGrpSpPr/>
          <p:nvPr/>
        </p:nvGrpSpPr>
        <p:grpSpPr>
          <a:xfrm>
            <a:off x="762000" y="1606421"/>
            <a:ext cx="15410057" cy="4527680"/>
            <a:chOff x="508000" y="1070946"/>
            <a:chExt cx="10273371" cy="3018453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C90BB97D-3641-3A1A-1559-082AE3075AED}"/>
                </a:ext>
              </a:extLst>
            </p:cNvPr>
            <p:cNvSpPr/>
            <p:nvPr/>
          </p:nvSpPr>
          <p:spPr>
            <a:xfrm rot="5400000">
              <a:off x="1487973" y="90973"/>
              <a:ext cx="3018453" cy="49784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33C7AE09-7D6D-34F1-E649-882650A704C2}"/>
                </a:ext>
              </a:extLst>
            </p:cNvPr>
            <p:cNvSpPr txBox="1"/>
            <p:nvPr/>
          </p:nvSpPr>
          <p:spPr>
            <a:xfrm>
              <a:off x="6318227" y="1943519"/>
              <a:ext cx="4463144" cy="582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defTabSz="913765">
                <a:lnSpc>
                  <a:spcPct val="150000"/>
                </a:lnSpc>
                <a:buSzPct val="25000"/>
                <a:defRPr sz="105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</a:lstStyle>
            <a:p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分治法：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将待排序数组</a:t>
              </a: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不断分成两个子数组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，分别排序后</a:t>
              </a: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再合并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，最终得到一个有序数组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B98B3017-7CB2-DF6B-5724-C66D56711834}"/>
                </a:ext>
              </a:extLst>
            </p:cNvPr>
            <p:cNvSpPr txBox="1"/>
            <p:nvPr/>
          </p:nvSpPr>
          <p:spPr>
            <a:xfrm>
              <a:off x="6318227" y="1383510"/>
              <a:ext cx="2934872" cy="441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kumimoji="0" sz="12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算法描述</a:t>
              </a: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0D919E9A-7B85-0394-B0D3-52D232F8EEE6}"/>
                </a:ext>
              </a:extLst>
            </p:cNvPr>
            <p:cNvSpPr/>
            <p:nvPr/>
          </p:nvSpPr>
          <p:spPr>
            <a:xfrm rot="5400000">
              <a:off x="5309383" y="2279047"/>
              <a:ext cx="1711066" cy="1295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8346299-8D5F-B13B-6C60-631E09C593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40BB1A-6FFC-BDDC-F11C-73BD8DEBA031}"/>
              </a:ext>
            </a:extLst>
          </p:cNvPr>
          <p:cNvSpPr txBox="1"/>
          <p:nvPr/>
        </p:nvSpPr>
        <p:spPr>
          <a:xfrm>
            <a:off x="-838200" y="420889"/>
            <a:ext cx="684240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66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归并排序</a:t>
            </a:r>
            <a:endParaRPr lang="en-US" altLang="zh-CN" sz="6600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15EAC42-E4BF-50C1-0256-16C62D6C12ED}"/>
              </a:ext>
            </a:extLst>
          </p:cNvPr>
          <p:cNvSpPr txBox="1"/>
          <p:nvPr/>
        </p:nvSpPr>
        <p:spPr>
          <a:xfrm>
            <a:off x="1066800" y="1770115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伪代码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B03226C-1DF5-02BA-4F32-5AD86A90BAC6}"/>
                  </a:ext>
                </a:extLst>
              </p:cNvPr>
              <p:cNvSpPr txBox="1"/>
              <p:nvPr/>
            </p:nvSpPr>
            <p:spPr>
              <a:xfrm>
                <a:off x="1066800" y="6497313"/>
                <a:ext cx="9564254" cy="1884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时间复杂度：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最坏时间复杂度：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O(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𝒏</m:t>
                    </m:r>
                    <m:func>
                      <m:func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𝒍𝒐𝒈</m:t>
                        </m:r>
                      </m:fName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func>
                  </m:oMath>
                </a14:m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最好时间复杂度：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O(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𝒏</m:t>
                    </m:r>
                    <m:func>
                      <m:func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𝒍𝒐𝒈</m:t>
                        </m:r>
                      </m:fName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func>
                  </m:oMath>
                </a14:m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平均时间复杂度：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O(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𝒏</m:t>
                    </m:r>
                    <m:func>
                      <m:func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𝒍𝒐𝒈</m:t>
                        </m:r>
                      </m:fName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func>
                  </m:oMath>
                </a14:m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B03226C-1DF5-02BA-4F32-5AD86A90B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6497313"/>
                <a:ext cx="9564254" cy="1884618"/>
              </a:xfrm>
              <a:prstGeom prst="rect">
                <a:avLst/>
              </a:prstGeom>
              <a:blipFill>
                <a:blip r:embed="rId5"/>
                <a:stretch>
                  <a:fillRect l="-637" b="-4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5" name="图片 1">
            <a:extLst>
              <a:ext uri="{FF2B5EF4-FFF2-40B4-BE49-F238E27FC236}">
                <a16:creationId xmlns:a16="http://schemas.microsoft.com/office/drawing/2014/main" id="{50A72ECA-2475-3258-B86C-A8F9127BF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73" y="2587624"/>
            <a:ext cx="7069451" cy="2314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 descr="C:\Users\HW\桌面\mergeSort.gifmergeSort">
            <a:extLst>
              <a:ext uri="{FF2B5EF4-FFF2-40B4-BE49-F238E27FC236}">
                <a16:creationId xmlns:a16="http://schemas.microsoft.com/office/drawing/2014/main" id="{3FDC8152-D067-CC38-D8A6-F11D6C5E768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505050" y="5448300"/>
            <a:ext cx="7010400" cy="4366559"/>
          </a:xfrm>
          <a:prstGeom prst="rect">
            <a:avLst/>
          </a:prstGeom>
        </p:spPr>
      </p:pic>
      <p:graphicFrame>
        <p:nvGraphicFramePr>
          <p:cNvPr id="2" name="内容占位符 3">
            <a:extLst>
              <a:ext uri="{FF2B5EF4-FFF2-40B4-BE49-F238E27FC236}">
                <a16:creationId xmlns:a16="http://schemas.microsoft.com/office/drawing/2014/main" id="{30938C26-3BAC-B36E-D3C3-53F5911997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419466"/>
              </p:ext>
            </p:extLst>
          </p:nvPr>
        </p:nvGraphicFramePr>
        <p:xfrm>
          <a:off x="961073" y="5067569"/>
          <a:ext cx="3810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05000" imgH="457200" progId="Equation.3">
                  <p:embed/>
                </p:oleObj>
              </mc:Choice>
              <mc:Fallback>
                <p:oleObj name="Equation" r:id="rId8" imgW="1905000" imgH="457200" progId="Equation.3">
                  <p:embed/>
                  <p:pic>
                    <p:nvPicPr>
                      <p:cNvPr id="2" name="内容占位符 3">
                        <a:extLst>
                          <a:ext uri="{FF2B5EF4-FFF2-40B4-BE49-F238E27FC236}">
                            <a16:creationId xmlns:a16="http://schemas.microsoft.com/office/drawing/2014/main" id="{30938C26-3BAC-B36E-D3C3-53F59119976C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1073" y="5067569"/>
                        <a:ext cx="38100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7597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GUzNTFhZTBmNmI0ZTQ2NjVhODlmNzAzZWRkMzFhNj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79b38de-28af-4e44-9730-c0e8da137202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79b38de-28af-4e44-9730-c0e8da137202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79b38de-28af-4e44-9730-c0e8da137202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79b38de-28af-4e44-9730-c0e8da13720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79b38de-28af-4e44-9730-c0e8da137202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96D19"/>
      </a:accent1>
      <a:accent2>
        <a:srgbClr val="FBAE46"/>
      </a:accent2>
      <a:accent3>
        <a:srgbClr val="FFC000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800080"/>
      </a:folHlink>
    </a:clrScheme>
    <a:fontScheme name="font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E96D19"/>
    </a:accent1>
    <a:accent2>
      <a:srgbClr val="FBAE46"/>
    </a:accent2>
    <a:accent3>
      <a:srgbClr val="FFC000"/>
    </a:accent3>
    <a:accent4>
      <a:srgbClr val="FFC000"/>
    </a:accent4>
    <a:accent5>
      <a:srgbClr val="5B9BD5"/>
    </a:accent5>
    <a:accent6>
      <a:srgbClr val="70AD47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1760</TotalTime>
  <Words>1774</Words>
  <Application>Microsoft Office PowerPoint</Application>
  <PresentationFormat>自定义</PresentationFormat>
  <Paragraphs>642</Paragraphs>
  <Slides>20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Cambria Math</vt:lpstr>
      <vt:lpstr>微软雅黑</vt:lpstr>
      <vt:lpstr>等线</vt:lpstr>
      <vt:lpstr>Inter</vt:lpstr>
      <vt:lpstr>字由点字倔强黑</vt:lpstr>
      <vt:lpstr>Arial</vt:lpstr>
      <vt:lpstr>Times New Roman</vt:lpstr>
      <vt:lpstr>宋体</vt:lpstr>
      <vt:lpstr>ADLaM Display</vt:lpstr>
      <vt:lpstr>Calibri</vt:lpstr>
      <vt:lpstr>Office Theme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深圳大学光影篇</dc:title>
  <dc:creator>林笑笑</dc:creator>
  <cp:lastModifiedBy>Wenjun Lee</cp:lastModifiedBy>
  <cp:revision>40</cp:revision>
  <dcterms:created xsi:type="dcterms:W3CDTF">2006-08-16T00:00:00Z</dcterms:created>
  <dcterms:modified xsi:type="dcterms:W3CDTF">2025-03-18T10:11:24Z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40939BE98ADF48FD9CC59B72602D8BBC_12</vt:lpwstr>
  </property>
  <property fmtid="{D5CDD505-2E9C-101B-9397-08002B2CF9AE}" pid="3" name="KSOProductBuildVer">
    <vt:lpwstr>2052-12.1.0.17827</vt:lpwstr>
  </property>
</Properties>
</file>